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68" r:id="rId3"/>
    <p:sldId id="261" r:id="rId4"/>
    <p:sldId id="263" r:id="rId5"/>
    <p:sldId id="294" r:id="rId6"/>
    <p:sldId id="295" r:id="rId7"/>
    <p:sldId id="296" r:id="rId8"/>
    <p:sldId id="293" r:id="rId9"/>
    <p:sldId id="286" r:id="rId10"/>
    <p:sldId id="258" r:id="rId11"/>
    <p:sldId id="267" r:id="rId12"/>
    <p:sldId id="257" r:id="rId13"/>
    <p:sldId id="262" r:id="rId14"/>
    <p:sldId id="264" r:id="rId15"/>
    <p:sldId id="282" r:id="rId16"/>
    <p:sldId id="265" r:id="rId17"/>
    <p:sldId id="269" r:id="rId18"/>
    <p:sldId id="270" r:id="rId19"/>
    <p:sldId id="271" r:id="rId20"/>
    <p:sldId id="272" r:id="rId21"/>
    <p:sldId id="273" r:id="rId22"/>
    <p:sldId id="287" r:id="rId23"/>
    <p:sldId id="283" r:id="rId24"/>
    <p:sldId id="274" r:id="rId25"/>
    <p:sldId id="275" r:id="rId26"/>
    <p:sldId id="276" r:id="rId27"/>
    <p:sldId id="277" r:id="rId28"/>
    <p:sldId id="291" r:id="rId29"/>
    <p:sldId id="292" r:id="rId30"/>
    <p:sldId id="278" r:id="rId31"/>
    <p:sldId id="279" r:id="rId32"/>
    <p:sldId id="281" r:id="rId33"/>
    <p:sldId id="280" r:id="rId34"/>
    <p:sldId id="284" r:id="rId35"/>
    <p:sldId id="285" r:id="rId36"/>
    <p:sldId id="289" r:id="rId37"/>
    <p:sldId id="297" r:id="rId38"/>
    <p:sldId id="298" r:id="rId39"/>
    <p:sldId id="299" r:id="rId40"/>
    <p:sldId id="300" r:id="rId41"/>
    <p:sldId id="301" r:id="rId42"/>
    <p:sldId id="302" r:id="rId43"/>
    <p:sldId id="303" r:id="rId44"/>
    <p:sldId id="304" r:id="rId45"/>
    <p:sldId id="290" r:id="rId46"/>
    <p:sldId id="25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5" autoAdjust="0"/>
    <p:restoredTop sz="94660"/>
  </p:normalViewPr>
  <p:slideViewPr>
    <p:cSldViewPr snapToGrid="0" snapToObjects="1">
      <p:cViewPr varScale="1">
        <p:scale>
          <a:sx n="105" d="100"/>
          <a:sy n="105" d="100"/>
        </p:scale>
        <p:origin x="-9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27,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September 27,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September 27,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27,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AU"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September 27, 2015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27,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AU"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27, 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September 27, 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27, 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27,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8" name="Title 7"/>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smtClean="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September 27, 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AU"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AU"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27, 2015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f4rVzVLBa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KDg5uK4MUG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hyperlink" Target="http://www.reimagine.kyani.net" TargetMode="External"/><Relationship Id="rId4" Type="http://schemas.openxmlformats.org/officeDocument/2006/relationships/hyperlink" Target="https://youtu.be/ywhlAk8IQ_Q" TargetMode="External"/><Relationship Id="rId5" Type="http://schemas.openxmlformats.org/officeDocument/2006/relationships/hyperlink" Target="http://reimagine.kyaniviral.com/home_vsqr5.php" TargetMode="External"/><Relationship Id="rId1" Type="http://schemas.openxmlformats.org/officeDocument/2006/relationships/slideLayout" Target="../slideLayouts/slideLayout2.xml"/><Relationship Id="rId2" Type="http://schemas.openxmlformats.org/officeDocument/2006/relationships/hyperlink" Target="https://youtu.be/8ZQtZg9bfN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queryourpcosnaturally.com/daily-meditation-audi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imagine.Kyani.Ne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ConquerYourPCOSNaturally.com" TargetMode="External"/><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hyperlink" Target="http://www.youtube.com/watch?v=ywhlAk8IQ_Q"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COSToPregnancyPlan.com" TargetMode="External"/><Relationship Id="rId4" Type="http://schemas.openxmlformats.org/officeDocument/2006/relationships/hyperlink" Target="http://www.conqueryourpcosnaturally.com/blog/" TargetMode="External"/><Relationship Id="rId5" Type="http://schemas.openxmlformats.org/officeDocument/2006/relationships/hyperlink" Target="http://reimagine.kyaniviral.com.home_triangle.php" TargetMode="External"/><Relationship Id="rId6" Type="http://schemas.openxmlformats.org/officeDocument/2006/relationships/hyperlink" Target="http://www.Facebook.com/ConquerYourPCOS" TargetMode="External"/><Relationship Id="rId7" Type="http://schemas.openxmlformats.org/officeDocument/2006/relationships/hyperlink" Target="http://www.youtube.com/conqueryourpcos" TargetMode="External"/><Relationship Id="rId1" Type="http://schemas.openxmlformats.org/officeDocument/2006/relationships/slideLayout" Target="../slideLayouts/slideLayout2.xml"/><Relationship Id="rId2" Type="http://schemas.openxmlformats.org/officeDocument/2006/relationships/hyperlink" Target="http://www.FromPCOSToPregnanc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548" y="228600"/>
            <a:ext cx="5144347" cy="4571999"/>
          </a:xfrm>
        </p:spPr>
        <p:txBody>
          <a:bodyPr/>
          <a:lstStyle/>
          <a:p>
            <a:r>
              <a:rPr lang="en-US" sz="6600" dirty="0" smtClean="0"/>
              <a:t>PCOS &amp; Fertility</a:t>
            </a:r>
            <a:endParaRPr lang="en-US" sz="6600" dirty="0"/>
          </a:p>
        </p:txBody>
      </p:sp>
      <p:sp>
        <p:nvSpPr>
          <p:cNvPr id="3" name="Subtitle 2"/>
          <p:cNvSpPr>
            <a:spLocks noGrp="1"/>
          </p:cNvSpPr>
          <p:nvPr>
            <p:ph type="subTitle" idx="1"/>
          </p:nvPr>
        </p:nvSpPr>
        <p:spPr>
          <a:xfrm>
            <a:off x="561107" y="4432591"/>
            <a:ext cx="6993561" cy="1477531"/>
          </a:xfrm>
        </p:spPr>
        <p:txBody>
          <a:bodyPr>
            <a:normAutofit/>
          </a:bodyPr>
          <a:lstStyle/>
          <a:p>
            <a:r>
              <a:rPr lang="en-US" dirty="0" smtClean="0">
                <a:solidFill>
                  <a:srgbClr val="800000"/>
                </a:solidFill>
              </a:rPr>
              <a:t>How YOU Can Powerfully help to boost your fertility &amp; reduce your miscarriage and pregnancy complication risk</a:t>
            </a:r>
            <a:endParaRPr lang="en-US" dirty="0">
              <a:solidFill>
                <a:srgbClr val="800000"/>
              </a:solidFill>
            </a:endParaRPr>
          </a:p>
        </p:txBody>
      </p:sp>
      <p:pic>
        <p:nvPicPr>
          <p:cNvPr id="4" name="Picture 3" descr="Pregnant woman pictu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895" y="1521597"/>
            <a:ext cx="3048000" cy="2029968"/>
          </a:xfrm>
          <a:prstGeom prst="rect">
            <a:avLst/>
          </a:prstGeom>
        </p:spPr>
      </p:pic>
    </p:spTree>
    <p:extLst>
      <p:ext uri="{BB962C8B-B14F-4D97-AF65-F5344CB8AC3E}">
        <p14:creationId xmlns:p14="http://schemas.microsoft.com/office/powerpoint/2010/main" val="35301006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What is polycystic ovary syndrome?</a:t>
            </a:r>
            <a:endParaRPr lang="en-US" dirty="0">
              <a:solidFill>
                <a:srgbClr val="800000"/>
              </a:solidFill>
            </a:endParaRPr>
          </a:p>
        </p:txBody>
      </p:sp>
      <p:sp>
        <p:nvSpPr>
          <p:cNvPr id="3" name="Content Placeholder 2"/>
          <p:cNvSpPr>
            <a:spLocks noGrp="1"/>
          </p:cNvSpPr>
          <p:nvPr>
            <p:ph idx="1"/>
          </p:nvPr>
        </p:nvSpPr>
        <p:spPr>
          <a:xfrm>
            <a:off x="457200" y="1984609"/>
            <a:ext cx="7620000" cy="4373563"/>
          </a:xfrm>
        </p:spPr>
        <p:txBody>
          <a:bodyPr>
            <a:normAutofit lnSpcReduction="10000"/>
          </a:bodyPr>
          <a:lstStyle/>
          <a:p>
            <a:r>
              <a:rPr lang="en-US" dirty="0" smtClean="0"/>
              <a:t>It’s a poorly understand, and often mishandled, syndrome.</a:t>
            </a:r>
            <a:br>
              <a:rPr lang="en-US" dirty="0" smtClean="0"/>
            </a:br>
            <a:r>
              <a:rPr lang="en-US" dirty="0" smtClean="0"/>
              <a:t/>
            </a:r>
            <a:br>
              <a:rPr lang="en-US" dirty="0" smtClean="0"/>
            </a:br>
            <a:r>
              <a:rPr lang="en-US" dirty="0" smtClean="0"/>
              <a:t>The current Rotterdam diagnostic criteria includes 2 or 3 of the following, after exclusion of other causes:</a:t>
            </a:r>
            <a:br>
              <a:rPr lang="en-US" dirty="0" smtClean="0"/>
            </a:br>
            <a:r>
              <a:rPr lang="en-US" dirty="0" smtClean="0"/>
              <a:t/>
            </a:r>
            <a:br>
              <a:rPr lang="en-US" dirty="0" smtClean="0"/>
            </a:br>
            <a:r>
              <a:rPr lang="en-US" dirty="0" smtClean="0"/>
              <a:t>1) Polycystic Ovaries on ultrasound</a:t>
            </a:r>
            <a:br>
              <a:rPr lang="en-US" dirty="0" smtClean="0"/>
            </a:br>
            <a:r>
              <a:rPr lang="en-US" dirty="0" smtClean="0"/>
              <a:t>2) High testosterone levels</a:t>
            </a:r>
            <a:br>
              <a:rPr lang="en-US" dirty="0" smtClean="0"/>
            </a:br>
            <a:r>
              <a:rPr lang="en-US" dirty="0" smtClean="0"/>
              <a:t>3) Irregular or absent periods</a:t>
            </a:r>
            <a:br>
              <a:rPr lang="en-US" dirty="0" smtClean="0"/>
            </a:br>
            <a:r>
              <a:rPr lang="en-US" dirty="0"/>
              <a:t/>
            </a:r>
            <a:br>
              <a:rPr lang="en-US" dirty="0"/>
            </a:br>
            <a:r>
              <a:rPr lang="en-US" dirty="0" smtClean="0"/>
              <a:t>The CURRENT PCOS TREATMENT revolves around the misguided oral contraception pill, that in my opinion can certainly do more harm than good, and Metformin.</a:t>
            </a:r>
          </a:p>
          <a:p>
            <a:r>
              <a:rPr lang="en-US" dirty="0" smtClean="0"/>
              <a:t>Plus for fertility, medications like Clomid, or techniques like IUI, IVF</a:t>
            </a:r>
            <a:endParaRPr lang="en-US" dirty="0"/>
          </a:p>
        </p:txBody>
      </p:sp>
    </p:spTree>
    <p:extLst>
      <p:ext uri="{BB962C8B-B14F-4D97-AF65-F5344CB8AC3E}">
        <p14:creationId xmlns:p14="http://schemas.microsoft.com/office/powerpoint/2010/main" val="351549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3917"/>
            <a:ext cx="7273220" cy="4066260"/>
          </a:xfrm>
        </p:spPr>
        <p:txBody>
          <a:bodyPr>
            <a:normAutofit fontScale="90000"/>
          </a:bodyPr>
          <a:lstStyle/>
          <a:p>
            <a:r>
              <a:rPr lang="en-US" dirty="0"/>
              <a:t/>
            </a:r>
            <a:br>
              <a:rPr lang="en-US" dirty="0"/>
            </a:br>
            <a:r>
              <a:rPr lang="en-US" sz="3100" b="1" cap="none" dirty="0" smtClean="0">
                <a:solidFill>
                  <a:srgbClr val="000000"/>
                </a:solidFill>
                <a:latin typeface="+mn-lt"/>
              </a:rPr>
              <a:t>There is a need to include challenges such as </a:t>
            </a:r>
            <a:r>
              <a:rPr lang="en-US" sz="3100" b="1" cap="none" dirty="0" smtClean="0">
                <a:solidFill>
                  <a:srgbClr val="800000"/>
                </a:solidFill>
                <a:latin typeface="+mn-lt"/>
              </a:rPr>
              <a:t>insulin resistance, hypothyroidism and inflammation </a:t>
            </a:r>
            <a:r>
              <a:rPr lang="en-US" sz="3100" b="1" cap="none" dirty="0" smtClean="0">
                <a:solidFill>
                  <a:srgbClr val="000000"/>
                </a:solidFill>
                <a:latin typeface="+mn-lt"/>
              </a:rPr>
              <a:t>– and I feel these should be incorporated in the diagnosis.</a:t>
            </a:r>
            <a:br>
              <a:rPr lang="en-US" sz="3100" b="1" cap="none" dirty="0" smtClean="0">
                <a:solidFill>
                  <a:srgbClr val="000000"/>
                </a:solidFill>
                <a:latin typeface="+mn-lt"/>
              </a:rPr>
            </a:br>
            <a:r>
              <a:rPr lang="en-US" sz="3100" b="1" cap="none" dirty="0" smtClean="0">
                <a:solidFill>
                  <a:srgbClr val="000000"/>
                </a:solidFill>
                <a:latin typeface="+mn-lt"/>
              </a:rPr>
              <a:t/>
            </a:r>
            <a:br>
              <a:rPr lang="en-US" sz="3100" b="1" cap="none" dirty="0" smtClean="0">
                <a:solidFill>
                  <a:srgbClr val="000000"/>
                </a:solidFill>
                <a:latin typeface="+mn-lt"/>
              </a:rPr>
            </a:br>
            <a:r>
              <a:rPr lang="en-US" sz="3100" b="1" cap="none" dirty="0" smtClean="0">
                <a:solidFill>
                  <a:srgbClr val="000000"/>
                </a:solidFill>
                <a:latin typeface="+mn-lt"/>
              </a:rPr>
              <a:t>For your special interest in fertility, we’ll discuss these soon.</a:t>
            </a:r>
            <a:r>
              <a:rPr lang="en-US" sz="3100" dirty="0" smtClean="0">
                <a:solidFill>
                  <a:srgbClr val="800000"/>
                </a:solidFill>
                <a:latin typeface="+mn-lt"/>
              </a:rPr>
              <a:t/>
            </a:r>
            <a:br>
              <a:rPr lang="en-US" sz="3100" dirty="0" smtClean="0">
                <a:solidFill>
                  <a:srgbClr val="800000"/>
                </a:solidFill>
                <a:latin typeface="+mn-lt"/>
              </a:rPr>
            </a:br>
            <a:endParaRPr lang="en-US" sz="3100" dirty="0">
              <a:solidFill>
                <a:srgbClr val="800000"/>
              </a:solidFill>
              <a:latin typeface="+mn-lt"/>
            </a:endParaRPr>
          </a:p>
        </p:txBody>
      </p:sp>
      <p:sp>
        <p:nvSpPr>
          <p:cNvPr id="3" name="Content Placeholder 2"/>
          <p:cNvSpPr>
            <a:spLocks noGrp="1"/>
          </p:cNvSpPr>
          <p:nvPr>
            <p:ph idx="1"/>
          </p:nvPr>
        </p:nvSpPr>
        <p:spPr>
          <a:xfrm>
            <a:off x="457200" y="5106073"/>
            <a:ext cx="7620000" cy="680059"/>
          </a:xfrm>
        </p:spPr>
        <p:txBody>
          <a:bodyPr>
            <a:normAutofit/>
          </a:bodyPr>
          <a:lstStyle/>
          <a:p>
            <a:r>
              <a:rPr lang="en-US" sz="2800" dirty="0" smtClean="0"/>
              <a:t>But First…</a:t>
            </a:r>
            <a:endParaRPr lang="en-US" sz="2800" dirty="0"/>
          </a:p>
        </p:txBody>
      </p:sp>
    </p:spTree>
    <p:extLst>
      <p:ext uri="{BB962C8B-B14F-4D97-AF65-F5344CB8AC3E}">
        <p14:creationId xmlns:p14="http://schemas.microsoft.com/office/powerpoint/2010/main" val="155189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20949"/>
          </a:xfrm>
        </p:spPr>
        <p:txBody>
          <a:bodyPr/>
          <a:lstStyle/>
          <a:p>
            <a:r>
              <a:rPr lang="en-US" dirty="0" smtClean="0">
                <a:solidFill>
                  <a:srgbClr val="800000"/>
                </a:solidFill>
              </a:rPr>
              <a:t>Who am I anyway?</a:t>
            </a:r>
            <a:endParaRPr lang="en-US" dirty="0">
              <a:solidFill>
                <a:srgbClr val="800000"/>
              </a:solidFill>
            </a:endParaRPr>
          </a:p>
        </p:txBody>
      </p:sp>
      <p:sp>
        <p:nvSpPr>
          <p:cNvPr id="3" name="Content Placeholder 2"/>
          <p:cNvSpPr>
            <a:spLocks noGrp="1"/>
          </p:cNvSpPr>
          <p:nvPr>
            <p:ph idx="1"/>
          </p:nvPr>
        </p:nvSpPr>
        <p:spPr>
          <a:xfrm>
            <a:off x="457200" y="1111250"/>
            <a:ext cx="8083550" cy="5014913"/>
          </a:xfrm>
        </p:spPr>
        <p:txBody>
          <a:bodyPr/>
          <a:lstStyle/>
          <a:p>
            <a:r>
              <a:rPr lang="en-US" dirty="0" smtClean="0"/>
              <a:t>Just a little info about me so you know who’s chatting to you!</a:t>
            </a:r>
            <a:br>
              <a:rPr lang="en-US" dirty="0" smtClean="0"/>
            </a:br>
            <a:r>
              <a:rPr lang="en-US" dirty="0" smtClean="0"/>
              <a:t/>
            </a:r>
            <a:br>
              <a:rPr lang="en-US" dirty="0" smtClean="0"/>
            </a:br>
            <a:r>
              <a:rPr lang="en-US" dirty="0" smtClean="0"/>
              <a:t>I was the PCOS poster girl:</a:t>
            </a:r>
            <a:br>
              <a:rPr lang="en-US" dirty="0" smtClean="0"/>
            </a:br>
            <a:r>
              <a:rPr lang="en-US" dirty="0" smtClean="0"/>
              <a:t/>
            </a:r>
            <a:br>
              <a:rPr lang="en-US" dirty="0" smtClean="0"/>
            </a:br>
            <a:r>
              <a:rPr lang="en-US" dirty="0" smtClean="0"/>
              <a:t>- Not a single natural period for 15 years, and no known ovulation</a:t>
            </a:r>
            <a:br>
              <a:rPr lang="en-US" dirty="0" smtClean="0"/>
            </a:br>
            <a:r>
              <a:rPr lang="en-US" dirty="0" smtClean="0"/>
              <a:t>- Acne</a:t>
            </a:r>
            <a:br>
              <a:rPr lang="en-US" dirty="0" smtClean="0"/>
            </a:br>
            <a:r>
              <a:rPr lang="en-US" dirty="0" smtClean="0"/>
              <a:t>- Excessive hair growth</a:t>
            </a:r>
            <a:br>
              <a:rPr lang="en-US" dirty="0" smtClean="0"/>
            </a:br>
            <a:r>
              <a:rPr lang="en-US" dirty="0" smtClean="0"/>
              <a:t>- Exhaustion</a:t>
            </a:r>
            <a:br>
              <a:rPr lang="en-US" dirty="0" smtClean="0"/>
            </a:br>
            <a:r>
              <a:rPr lang="en-US" dirty="0" smtClean="0"/>
              <a:t>- Hot flushes</a:t>
            </a:r>
            <a:br>
              <a:rPr lang="en-US" dirty="0" smtClean="0"/>
            </a:br>
            <a:r>
              <a:rPr lang="en-US" dirty="0" smtClean="0"/>
              <a:t>- Obesity</a:t>
            </a:r>
            <a:br>
              <a:rPr lang="en-US" dirty="0" smtClean="0"/>
            </a:br>
            <a:r>
              <a:rPr lang="en-US" dirty="0" smtClean="0"/>
              <a:t>- Low self esteem</a:t>
            </a:r>
            <a:br>
              <a:rPr lang="en-US" dirty="0" smtClean="0"/>
            </a:br>
            <a:r>
              <a:rPr lang="en-US" dirty="0" smtClean="0"/>
              <a:t/>
            </a:r>
            <a:br>
              <a:rPr lang="en-US" dirty="0" smtClean="0"/>
            </a:br>
            <a:r>
              <a:rPr lang="en-US" dirty="0" smtClean="0"/>
              <a:t>Now I have a regular cycle, am in my ideal weight range, and all my PCOS signs and symptoms have melted away…</a:t>
            </a:r>
            <a:br>
              <a:rPr lang="en-US" dirty="0" smtClean="0"/>
            </a:br>
            <a:r>
              <a:rPr lang="en-US" dirty="0" smtClean="0"/>
              <a:t/>
            </a:r>
            <a:br>
              <a:rPr lang="en-US" dirty="0" smtClean="0"/>
            </a:br>
            <a:r>
              <a:rPr lang="en-US" dirty="0" smtClean="0"/>
              <a:t>And I no longer fit the diagnosi</a:t>
            </a:r>
            <a:r>
              <a:rPr lang="en-US" dirty="0"/>
              <a:t>s</a:t>
            </a:r>
            <a:endParaRPr lang="en-US" dirty="0" smtClean="0"/>
          </a:p>
        </p:txBody>
      </p:sp>
    </p:spTree>
    <p:extLst>
      <p:ext uri="{BB962C8B-B14F-4D97-AF65-F5344CB8AC3E}">
        <p14:creationId xmlns:p14="http://schemas.microsoft.com/office/powerpoint/2010/main" val="105150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77" y="390753"/>
            <a:ext cx="8250208" cy="928035"/>
          </a:xfrm>
        </p:spPr>
        <p:txBody>
          <a:bodyPr>
            <a:normAutofit/>
          </a:bodyPr>
          <a:lstStyle/>
          <a:p>
            <a:r>
              <a:rPr lang="en-US" sz="1800" b="1" cap="none" dirty="0" smtClean="0">
                <a:solidFill>
                  <a:schemeClr val="tx1"/>
                </a:solidFill>
                <a:latin typeface="+mn-lt"/>
              </a:rPr>
              <a:t>                              Before                                                      After</a:t>
            </a:r>
            <a:endParaRPr lang="en-US" sz="1800" b="1" cap="none" dirty="0">
              <a:solidFill>
                <a:schemeClr val="tx1"/>
              </a:solidFill>
              <a:latin typeface="+mn-lt"/>
            </a:endParaRPr>
          </a:p>
        </p:txBody>
      </p:sp>
      <p:pic>
        <p:nvPicPr>
          <p:cNvPr id="4" name="Content Placeholder 3" descr="Before and after picture of me.jpg"/>
          <p:cNvPicPr>
            <a:picLocks noGrp="1" noChangeAspect="1"/>
          </p:cNvPicPr>
          <p:nvPr>
            <p:ph idx="1"/>
          </p:nvPr>
        </p:nvPicPr>
        <p:blipFill>
          <a:blip r:embed="rId2">
            <a:extLst>
              <a:ext uri="{28A0092B-C50C-407E-A947-70E740481C1C}">
                <a14:useLocalDpi xmlns:a14="http://schemas.microsoft.com/office/drawing/2010/main" val="0"/>
              </a:ext>
            </a:extLst>
          </a:blip>
          <a:srcRect t="15883" b="15883"/>
          <a:stretch>
            <a:fillRect/>
          </a:stretch>
        </p:blipFill>
        <p:spPr>
          <a:xfrm>
            <a:off x="909057" y="1489741"/>
            <a:ext cx="7126991" cy="4176160"/>
          </a:xfrm>
        </p:spPr>
      </p:pic>
    </p:spTree>
    <p:extLst>
      <p:ext uri="{BB962C8B-B14F-4D97-AF65-F5344CB8AC3E}">
        <p14:creationId xmlns:p14="http://schemas.microsoft.com/office/powerpoint/2010/main" val="423411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6056"/>
            <a:ext cx="7529679" cy="506676"/>
          </a:xfrm>
        </p:spPr>
        <p:txBody>
          <a:bodyPr>
            <a:normAutofit fontScale="90000"/>
          </a:bodyPr>
          <a:lstStyle/>
          <a:p>
            <a:r>
              <a:rPr lang="en-US" dirty="0" smtClean="0">
                <a:solidFill>
                  <a:srgbClr val="800000"/>
                </a:solidFill>
              </a:rPr>
              <a:t>PCOS Tell Tale Signs</a:t>
            </a:r>
            <a:endParaRPr lang="en-US" dirty="0">
              <a:solidFill>
                <a:srgbClr val="800000"/>
              </a:solidFill>
            </a:endParaRPr>
          </a:p>
        </p:txBody>
      </p:sp>
      <p:sp>
        <p:nvSpPr>
          <p:cNvPr id="3" name="Content Placeholder 2"/>
          <p:cNvSpPr>
            <a:spLocks noGrp="1"/>
          </p:cNvSpPr>
          <p:nvPr>
            <p:ph idx="1"/>
          </p:nvPr>
        </p:nvSpPr>
        <p:spPr>
          <a:xfrm>
            <a:off x="499178" y="1374058"/>
            <a:ext cx="7620000" cy="4373563"/>
          </a:xfrm>
        </p:spPr>
        <p:txBody>
          <a:bodyPr>
            <a:normAutofit/>
          </a:bodyPr>
          <a:lstStyle/>
          <a:p>
            <a:r>
              <a:rPr lang="en-US" dirty="0" smtClean="0"/>
              <a:t>PCOS HAS BEEN ESTIMATED TO BE PRESENT IN:</a:t>
            </a:r>
          </a:p>
          <a:p>
            <a:endParaRPr lang="en-US" dirty="0"/>
          </a:p>
          <a:p>
            <a:r>
              <a:rPr lang="en-US" dirty="0" smtClean="0"/>
              <a:t>- 17%+ of women of reproductive age</a:t>
            </a:r>
          </a:p>
          <a:p>
            <a:r>
              <a:rPr lang="en-US" dirty="0" smtClean="0"/>
              <a:t>- 28% of obese women </a:t>
            </a:r>
          </a:p>
          <a:p>
            <a:r>
              <a:rPr lang="en-US" dirty="0" smtClean="0"/>
              <a:t>- 60% of women with excessive facial &amp; body hair growth</a:t>
            </a:r>
          </a:p>
          <a:p>
            <a:r>
              <a:rPr lang="en-US" dirty="0" smtClean="0"/>
              <a:t>- At least 30% of women with acne</a:t>
            </a:r>
          </a:p>
          <a:p>
            <a:r>
              <a:rPr lang="en-US" dirty="0" smtClean="0"/>
              <a:t>- Higher frequency in Asian, Indigenous, African American women</a:t>
            </a:r>
          </a:p>
        </p:txBody>
      </p:sp>
    </p:spTree>
    <p:extLst>
      <p:ext uri="{BB962C8B-B14F-4D97-AF65-F5344CB8AC3E}">
        <p14:creationId xmlns:p14="http://schemas.microsoft.com/office/powerpoint/2010/main" val="325315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PCOS Tell Tale Signs And Concerns</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smtClean="0"/>
              <a:t>This syndrome </a:t>
            </a:r>
            <a:r>
              <a:rPr lang="en-US" dirty="0"/>
              <a:t>also commonly presents </a:t>
            </a:r>
            <a:r>
              <a:rPr lang="en-US" dirty="0" smtClean="0"/>
              <a:t>with:</a:t>
            </a:r>
            <a:br>
              <a:rPr lang="en-US" dirty="0" smtClean="0"/>
            </a:br>
            <a:r>
              <a:rPr lang="en-US" dirty="0" smtClean="0"/>
              <a:t/>
            </a:r>
            <a:br>
              <a:rPr lang="en-US" dirty="0" smtClean="0"/>
            </a:br>
            <a:r>
              <a:rPr lang="en-US" dirty="0" smtClean="0"/>
              <a:t/>
            </a:r>
            <a:br>
              <a:rPr lang="en-US" dirty="0" smtClean="0"/>
            </a:br>
            <a:r>
              <a:rPr lang="en-US" dirty="0" smtClean="0"/>
              <a:t>- Infertility</a:t>
            </a:r>
            <a:br>
              <a:rPr lang="en-US" dirty="0" smtClean="0"/>
            </a:br>
            <a:r>
              <a:rPr lang="en-US" dirty="0" smtClean="0"/>
              <a:t>- Fatigue</a:t>
            </a:r>
            <a:br>
              <a:rPr lang="en-US" dirty="0" smtClean="0"/>
            </a:br>
            <a:r>
              <a:rPr lang="en-US" dirty="0" smtClean="0"/>
              <a:t>- Energy slumps</a:t>
            </a:r>
            <a:r>
              <a:rPr lang="en-US" dirty="0"/>
              <a:t/>
            </a:r>
            <a:br>
              <a:rPr lang="en-US" dirty="0"/>
            </a:br>
            <a:r>
              <a:rPr lang="en-US" dirty="0" smtClean="0"/>
              <a:t>- Stubborn </a:t>
            </a:r>
            <a:r>
              <a:rPr lang="en-US" dirty="0"/>
              <a:t>weight gain, </a:t>
            </a:r>
            <a:r>
              <a:rPr lang="en-US" dirty="0" smtClean="0"/>
              <a:t/>
            </a:r>
            <a:br>
              <a:rPr lang="en-US" dirty="0" smtClean="0"/>
            </a:br>
            <a:r>
              <a:rPr lang="en-US" dirty="0" smtClean="0"/>
              <a:t>- Depression </a:t>
            </a:r>
            <a:r>
              <a:rPr lang="en-US" dirty="0"/>
              <a:t>and </a:t>
            </a:r>
            <a:r>
              <a:rPr lang="en-US" dirty="0" smtClean="0"/>
              <a:t>anxiety</a:t>
            </a:r>
            <a:r>
              <a:rPr lang="en-US" dirty="0"/>
              <a:t/>
            </a:r>
            <a:br>
              <a:rPr lang="en-US" dirty="0"/>
            </a:br>
            <a:r>
              <a:rPr lang="en-US" dirty="0" smtClean="0"/>
              <a:t>- Cardiovascular issues</a:t>
            </a:r>
            <a:br>
              <a:rPr lang="en-US" dirty="0" smtClean="0"/>
            </a:br>
            <a:r>
              <a:rPr lang="en-US" dirty="0" smtClean="0"/>
              <a:t> (high blood pressure, altered cholesterol balance, heart dis-ease)</a:t>
            </a:r>
            <a:br>
              <a:rPr lang="en-US" dirty="0" smtClean="0"/>
            </a:br>
            <a:r>
              <a:rPr lang="en-US" dirty="0" smtClean="0"/>
              <a:t>- We</a:t>
            </a:r>
            <a:r>
              <a:rPr lang="fr-FR" dirty="0" smtClean="0"/>
              <a:t>’</a:t>
            </a:r>
            <a:r>
              <a:rPr lang="en-US" dirty="0" smtClean="0"/>
              <a:t>re </a:t>
            </a:r>
            <a:r>
              <a:rPr lang="en-US" dirty="0"/>
              <a:t>twice as likely to </a:t>
            </a:r>
            <a:r>
              <a:rPr lang="en-US" dirty="0" smtClean="0"/>
              <a:t>be hospitalised</a:t>
            </a:r>
            <a:r>
              <a:rPr lang="en-US" dirty="0"/>
              <a:t/>
            </a:r>
            <a:br>
              <a:rPr lang="en-US" dirty="0"/>
            </a:br>
            <a:r>
              <a:rPr lang="en-US" dirty="0" smtClean="0"/>
              <a:t>- </a:t>
            </a:r>
            <a:r>
              <a:rPr lang="en-US" dirty="0"/>
              <a:t>W</a:t>
            </a:r>
            <a:r>
              <a:rPr lang="en-US" dirty="0" smtClean="0"/>
              <a:t>e’re </a:t>
            </a:r>
            <a:r>
              <a:rPr lang="en-US" dirty="0"/>
              <a:t>more likely to develop deadly cardiovascular complications, cancer and Diabetes.</a:t>
            </a:r>
          </a:p>
          <a:p>
            <a:endParaRPr lang="en-US" dirty="0"/>
          </a:p>
        </p:txBody>
      </p:sp>
    </p:spTree>
    <p:extLst>
      <p:ext uri="{BB962C8B-B14F-4D97-AF65-F5344CB8AC3E}">
        <p14:creationId xmlns:p14="http://schemas.microsoft.com/office/powerpoint/2010/main" val="248955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908"/>
            <a:ext cx="7620000" cy="718392"/>
          </a:xfrm>
        </p:spPr>
        <p:txBody>
          <a:bodyPr/>
          <a:lstStyle/>
          <a:p>
            <a:r>
              <a:rPr lang="en-US" dirty="0" smtClean="0">
                <a:solidFill>
                  <a:srgbClr val="800000"/>
                </a:solidFill>
              </a:rPr>
              <a:t>PCOS and infertility</a:t>
            </a:r>
            <a:endParaRPr lang="en-US" dirty="0">
              <a:solidFill>
                <a:srgbClr val="800000"/>
              </a:solidFill>
            </a:endParaRPr>
          </a:p>
        </p:txBody>
      </p:sp>
      <p:sp>
        <p:nvSpPr>
          <p:cNvPr id="3" name="Content Placeholder 2"/>
          <p:cNvSpPr>
            <a:spLocks noGrp="1"/>
          </p:cNvSpPr>
          <p:nvPr>
            <p:ph idx="1"/>
          </p:nvPr>
        </p:nvSpPr>
        <p:spPr>
          <a:xfrm>
            <a:off x="457200" y="1203105"/>
            <a:ext cx="7620000" cy="5285509"/>
          </a:xfrm>
        </p:spPr>
        <p:txBody>
          <a:bodyPr>
            <a:normAutofit lnSpcReduction="10000"/>
          </a:bodyPr>
          <a:lstStyle/>
          <a:p>
            <a:r>
              <a:rPr lang="en-US" dirty="0" smtClean="0">
                <a:solidFill>
                  <a:srgbClr val="800000"/>
                </a:solidFill>
              </a:rPr>
              <a:t>1) </a:t>
            </a:r>
            <a:r>
              <a:rPr lang="en-US" dirty="0" smtClean="0"/>
              <a:t>Lack of, or irregular, menstrual cycles is part of the diagnosis</a:t>
            </a:r>
          </a:p>
          <a:p>
            <a:r>
              <a:rPr lang="en-US" dirty="0" smtClean="0">
                <a:solidFill>
                  <a:srgbClr val="800000"/>
                </a:solidFill>
              </a:rPr>
              <a:t>2) </a:t>
            </a:r>
            <a:r>
              <a:rPr lang="en-US" dirty="0" smtClean="0"/>
              <a:t>It’s </a:t>
            </a:r>
            <a:r>
              <a:rPr lang="en-US" dirty="0"/>
              <a:t>the leading cause of anovulatory infertility </a:t>
            </a:r>
            <a:r>
              <a:rPr lang="en-US" dirty="0" smtClean="0"/>
              <a:t>presenting at </a:t>
            </a:r>
            <a:r>
              <a:rPr lang="en-US" dirty="0"/>
              <a:t>fertility </a:t>
            </a:r>
            <a:r>
              <a:rPr lang="en-US" dirty="0" smtClean="0"/>
              <a:t>clinics (90-95% of cases)</a:t>
            </a:r>
          </a:p>
          <a:p>
            <a:r>
              <a:rPr lang="en-US" dirty="0" smtClean="0">
                <a:solidFill>
                  <a:srgbClr val="800000"/>
                </a:solidFill>
              </a:rPr>
              <a:t>3) </a:t>
            </a:r>
            <a:r>
              <a:rPr lang="en-US" dirty="0" smtClean="0"/>
              <a:t>Women have a 30 – 50% risk of first trimester miscarriage</a:t>
            </a:r>
          </a:p>
          <a:p>
            <a:r>
              <a:rPr lang="en-US" dirty="0" smtClean="0">
                <a:solidFill>
                  <a:srgbClr val="800000"/>
                </a:solidFill>
              </a:rPr>
              <a:t>4) </a:t>
            </a:r>
            <a:r>
              <a:rPr lang="en-US" dirty="0" smtClean="0"/>
              <a:t>Increased risk of pre-eclampsia</a:t>
            </a:r>
          </a:p>
          <a:p>
            <a:r>
              <a:rPr lang="en-US" dirty="0" smtClean="0">
                <a:solidFill>
                  <a:srgbClr val="800000"/>
                </a:solidFill>
              </a:rPr>
              <a:t>5) </a:t>
            </a:r>
            <a:r>
              <a:rPr lang="en-US" dirty="0" smtClean="0"/>
              <a:t>Increased risk of Neonatal Intensive Care Unit (NICU) babies</a:t>
            </a:r>
          </a:p>
          <a:p>
            <a:r>
              <a:rPr lang="en-US" dirty="0" smtClean="0">
                <a:solidFill>
                  <a:srgbClr val="800000"/>
                </a:solidFill>
              </a:rPr>
              <a:t>6) </a:t>
            </a:r>
            <a:r>
              <a:rPr lang="en-US" dirty="0" smtClean="0"/>
              <a:t>Increased risk of birth trauma to Mums and babies (bigger babies because of the metabolic issues)</a:t>
            </a:r>
          </a:p>
          <a:p>
            <a:r>
              <a:rPr lang="en-US" dirty="0" smtClean="0">
                <a:solidFill>
                  <a:srgbClr val="800000"/>
                </a:solidFill>
              </a:rPr>
              <a:t>7) </a:t>
            </a:r>
            <a:r>
              <a:rPr lang="en-US" dirty="0" smtClean="0"/>
              <a:t>Increased risk of gestational Diabetes</a:t>
            </a:r>
          </a:p>
          <a:p>
            <a:r>
              <a:rPr lang="en-US" dirty="0" smtClean="0">
                <a:solidFill>
                  <a:srgbClr val="800000"/>
                </a:solidFill>
              </a:rPr>
              <a:t>8) </a:t>
            </a:r>
            <a:r>
              <a:rPr lang="en-US" dirty="0" smtClean="0"/>
              <a:t>Women can have trouble with breastfeeding (thoughts on this include poorly developed breast tissue and hormonal issues)</a:t>
            </a:r>
          </a:p>
          <a:p>
            <a:endParaRPr lang="en-US" dirty="0" smtClean="0"/>
          </a:p>
          <a:p>
            <a:endParaRPr lang="en-US" dirty="0"/>
          </a:p>
        </p:txBody>
      </p:sp>
    </p:spTree>
    <p:extLst>
      <p:ext uri="{BB962C8B-B14F-4D97-AF65-F5344CB8AC3E}">
        <p14:creationId xmlns:p14="http://schemas.microsoft.com/office/powerpoint/2010/main" val="207284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smtClean="0">
                <a:solidFill>
                  <a:srgbClr val="800000"/>
                </a:solidFill>
              </a:rPr>
              <a:t>How pcos can adversely affect fertility</a:t>
            </a:r>
            <a:endParaRPr lang="en-US" dirty="0">
              <a:solidFill>
                <a:srgbClr val="800000"/>
              </a:solidFill>
            </a:endParaRPr>
          </a:p>
        </p:txBody>
      </p:sp>
      <p:sp>
        <p:nvSpPr>
          <p:cNvPr id="5" name="Content Placeholder 4"/>
          <p:cNvSpPr>
            <a:spLocks noGrp="1"/>
          </p:cNvSpPr>
          <p:nvPr>
            <p:ph idx="1"/>
          </p:nvPr>
        </p:nvSpPr>
        <p:spPr>
          <a:xfrm>
            <a:off x="457200" y="2051447"/>
            <a:ext cx="7620000" cy="4074716"/>
          </a:xfrm>
        </p:spPr>
        <p:txBody>
          <a:bodyPr>
            <a:normAutofit/>
          </a:bodyPr>
          <a:lstStyle/>
          <a:p>
            <a:r>
              <a:rPr lang="en-US" sz="2800" dirty="0" smtClean="0">
                <a:solidFill>
                  <a:srgbClr val="800000"/>
                </a:solidFill>
              </a:rPr>
              <a:t>1) </a:t>
            </a:r>
            <a:r>
              <a:rPr lang="en-US" sz="2800" dirty="0" smtClean="0"/>
              <a:t>Luteinising and Follicle Stimulating Hormone</a:t>
            </a:r>
            <a:endParaRPr lang="en-US" sz="2800" dirty="0"/>
          </a:p>
          <a:p>
            <a:r>
              <a:rPr lang="en-US" sz="2800" dirty="0" smtClean="0">
                <a:solidFill>
                  <a:srgbClr val="800000"/>
                </a:solidFill>
              </a:rPr>
              <a:t>2) </a:t>
            </a:r>
            <a:r>
              <a:rPr lang="en-US" sz="2800" dirty="0" smtClean="0"/>
              <a:t>Insulin Resistance And High Testosterone</a:t>
            </a:r>
            <a:endParaRPr lang="en-US" sz="2800" dirty="0"/>
          </a:p>
          <a:p>
            <a:r>
              <a:rPr lang="en-US" sz="2800" dirty="0" smtClean="0">
                <a:solidFill>
                  <a:srgbClr val="800000"/>
                </a:solidFill>
              </a:rPr>
              <a:t>3) </a:t>
            </a:r>
            <a:r>
              <a:rPr lang="en-US" sz="2800" dirty="0" smtClean="0"/>
              <a:t>Hypothyroidism</a:t>
            </a:r>
            <a:endParaRPr lang="en-US" sz="2800" dirty="0"/>
          </a:p>
          <a:p>
            <a:r>
              <a:rPr lang="en-US" sz="2800" dirty="0" smtClean="0">
                <a:solidFill>
                  <a:srgbClr val="800000"/>
                </a:solidFill>
              </a:rPr>
              <a:t>4) </a:t>
            </a:r>
            <a:r>
              <a:rPr lang="en-US" sz="2800" dirty="0" smtClean="0"/>
              <a:t>Inflammation</a:t>
            </a:r>
            <a:endParaRPr lang="en-US" sz="2800" dirty="0"/>
          </a:p>
          <a:p>
            <a:r>
              <a:rPr lang="en-US" sz="2800" dirty="0" smtClean="0">
                <a:solidFill>
                  <a:srgbClr val="800000"/>
                </a:solidFill>
              </a:rPr>
              <a:t>5) </a:t>
            </a:r>
            <a:r>
              <a:rPr lang="en-US" sz="2800" dirty="0" smtClean="0"/>
              <a:t>Stress &amp; Sympathic Dominance</a:t>
            </a:r>
          </a:p>
        </p:txBody>
      </p:sp>
    </p:spTree>
    <p:extLst>
      <p:ext uri="{BB962C8B-B14F-4D97-AF65-F5344CB8AC3E}">
        <p14:creationId xmlns:p14="http://schemas.microsoft.com/office/powerpoint/2010/main" val="2775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8195"/>
            <a:ext cx="7859413" cy="1371600"/>
          </a:xfrm>
        </p:spPr>
        <p:txBody>
          <a:bodyPr>
            <a:normAutofit fontScale="90000"/>
          </a:bodyPr>
          <a:lstStyle/>
          <a:p>
            <a:r>
              <a:rPr lang="en-US" dirty="0" smtClean="0">
                <a:solidFill>
                  <a:srgbClr val="800000"/>
                </a:solidFill>
              </a:rPr>
              <a:t>Luteinising hormone (LH) &amp; Follicle stimulating hormone (FSH)</a:t>
            </a:r>
            <a:endParaRPr lang="en-US" dirty="0">
              <a:solidFill>
                <a:srgbClr val="800000"/>
              </a:solidFill>
            </a:endParaRPr>
          </a:p>
        </p:txBody>
      </p:sp>
      <p:sp>
        <p:nvSpPr>
          <p:cNvPr id="3" name="Content Placeholder 2"/>
          <p:cNvSpPr>
            <a:spLocks noGrp="1"/>
          </p:cNvSpPr>
          <p:nvPr>
            <p:ph idx="1"/>
          </p:nvPr>
        </p:nvSpPr>
        <p:spPr/>
        <p:txBody>
          <a:bodyPr>
            <a:normAutofit fontScale="92500" lnSpcReduction="10000"/>
          </a:bodyPr>
          <a:lstStyle/>
          <a:p>
            <a:r>
              <a:rPr lang="en-US" dirty="0"/>
              <a:t>High levels of </a:t>
            </a:r>
            <a:r>
              <a:rPr lang="en-US" dirty="0" smtClean="0"/>
              <a:t>LH, Low levels of FSH </a:t>
            </a:r>
            <a:endParaRPr lang="en-US" b="0" dirty="0"/>
          </a:p>
          <a:p>
            <a:r>
              <a:rPr lang="en-US" b="0" dirty="0"/>
              <a:t>High levels of the hormone LH is a common finding in women with PCOS. High levels of </a:t>
            </a:r>
            <a:r>
              <a:rPr lang="en-US" b="0" dirty="0" smtClean="0"/>
              <a:t>LH, low levels of FSH </a:t>
            </a:r>
            <a:r>
              <a:rPr lang="en-US" b="0" dirty="0"/>
              <a:t>and an abnormal LH to </a:t>
            </a:r>
            <a:r>
              <a:rPr lang="en-US" b="0" dirty="0" smtClean="0"/>
              <a:t>FSH </a:t>
            </a:r>
            <a:r>
              <a:rPr lang="en-US" b="0" dirty="0"/>
              <a:t>ratio contribute to anovulation (failure in the maturation and release of eggs from the ovaries) </a:t>
            </a:r>
          </a:p>
          <a:p>
            <a:r>
              <a:rPr lang="en-US" b="0" dirty="0"/>
              <a:t>Some studies also suggest that high levels of LH during certain stages of the menstrual cycle may prevent conception and even lead to early miscarriage. Even for women who opt for assisted reproductive technologies (ART) like </a:t>
            </a:r>
            <a:r>
              <a:rPr lang="en-US" b="0" i="1" dirty="0"/>
              <a:t>in vitro </a:t>
            </a:r>
            <a:r>
              <a:rPr lang="en-US" b="0" dirty="0"/>
              <a:t>fertilisation (IVF), high levels of LH may be the main reason for poor treatment outcomes, low pregnancy rates and miscarriage. </a:t>
            </a:r>
            <a:br>
              <a:rPr lang="en-US" b="0" dirty="0"/>
            </a:br>
            <a:r>
              <a:rPr lang="en-US" b="0" dirty="0"/>
              <a:t/>
            </a:r>
            <a:br>
              <a:rPr lang="en-US" b="0" dirty="0"/>
            </a:br>
            <a:r>
              <a:rPr lang="en-US" dirty="0" smtClean="0"/>
              <a:t>NOTE: </a:t>
            </a:r>
            <a:r>
              <a:rPr lang="en-US" dirty="0" smtClean="0">
                <a:solidFill>
                  <a:srgbClr val="000000"/>
                </a:solidFill>
              </a:rPr>
              <a:t>FSH</a:t>
            </a:r>
            <a:r>
              <a:rPr lang="en-US" dirty="0" smtClean="0">
                <a:solidFill>
                  <a:srgbClr val="800000"/>
                </a:solidFill>
              </a:rPr>
              <a:t> </a:t>
            </a:r>
            <a:r>
              <a:rPr lang="en-US" b="0" dirty="0" smtClean="0"/>
              <a:t>is the hormone that matures the egg for release. Low levels can cause the many immature follicles in the ovary – the PCO.</a:t>
            </a:r>
            <a:endParaRPr lang="en-US" dirty="0"/>
          </a:p>
          <a:p>
            <a:endParaRPr lang="en-US" dirty="0"/>
          </a:p>
        </p:txBody>
      </p:sp>
    </p:spTree>
    <p:extLst>
      <p:ext uri="{BB962C8B-B14F-4D97-AF65-F5344CB8AC3E}">
        <p14:creationId xmlns:p14="http://schemas.microsoft.com/office/powerpoint/2010/main" val="409166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Helpful tips</a:t>
            </a:r>
            <a:endParaRPr lang="en-US" dirty="0">
              <a:solidFill>
                <a:srgbClr val="8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800000"/>
                </a:solidFill>
              </a:rPr>
              <a:t>TIP 1: </a:t>
            </a:r>
            <a:r>
              <a:rPr lang="en-US" dirty="0"/>
              <a:t>Women with PCOS may have ‘normal levels’ of LH and FSH, so look at the ratio. In PCOS, it will often be 2:1 or 3:1</a:t>
            </a:r>
            <a:r>
              <a:rPr lang="en-US" dirty="0" smtClean="0"/>
              <a:t>.</a:t>
            </a:r>
          </a:p>
          <a:p>
            <a:endParaRPr lang="en-US" dirty="0"/>
          </a:p>
          <a:p>
            <a:r>
              <a:rPr lang="en-US" dirty="0" smtClean="0">
                <a:solidFill>
                  <a:srgbClr val="800000"/>
                </a:solidFill>
              </a:rPr>
              <a:t>TIP 2: </a:t>
            </a:r>
            <a:r>
              <a:rPr lang="en-US" dirty="0" smtClean="0"/>
              <a:t>Low FSH levels can occur because of </a:t>
            </a:r>
            <a:r>
              <a:rPr lang="en-US" dirty="0"/>
              <a:t>h</a:t>
            </a:r>
            <a:r>
              <a:rPr lang="en-US" dirty="0" smtClean="0"/>
              <a:t>ypothyroidism. It’s important to correctly assess thyroid function. We’ll talk about this soon.</a:t>
            </a:r>
          </a:p>
          <a:p>
            <a:endParaRPr lang="en-US" dirty="0"/>
          </a:p>
          <a:p>
            <a:r>
              <a:rPr lang="en-US" dirty="0" smtClean="0">
                <a:solidFill>
                  <a:srgbClr val="800000"/>
                </a:solidFill>
              </a:rPr>
              <a:t>TIP 3:</a:t>
            </a:r>
            <a:r>
              <a:rPr lang="en-US" dirty="0" smtClean="0"/>
              <a:t> Insulin resistance can create high LH levels. We’ll talk about this soon too.</a:t>
            </a:r>
          </a:p>
          <a:p>
            <a:endParaRPr lang="en-US" dirty="0"/>
          </a:p>
          <a:p>
            <a:r>
              <a:rPr lang="en-US" dirty="0" smtClean="0">
                <a:solidFill>
                  <a:srgbClr val="800000"/>
                </a:solidFill>
              </a:rPr>
              <a:t>TIP 4: </a:t>
            </a:r>
            <a:r>
              <a:rPr lang="en-US" dirty="0" smtClean="0"/>
              <a:t>Low FSH levels can result in anovulation, or poor quality egg release. This can result in low progesterone levels (common in PCOS). </a:t>
            </a:r>
            <a:r>
              <a:rPr lang="en-US" u="sng" dirty="0" smtClean="0"/>
              <a:t>If an egg is released and fertilised</a:t>
            </a:r>
            <a:r>
              <a:rPr lang="en-US" dirty="0" smtClean="0"/>
              <a:t>, low progesterone can cause miscarriage. </a:t>
            </a:r>
            <a:endParaRPr lang="en-US" dirty="0"/>
          </a:p>
        </p:txBody>
      </p:sp>
    </p:spTree>
    <p:extLst>
      <p:ext uri="{BB962C8B-B14F-4D97-AF65-F5344CB8AC3E}">
        <p14:creationId xmlns:p14="http://schemas.microsoft.com/office/powerpoint/2010/main" val="189007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805"/>
            <a:ext cx="8288881" cy="5600619"/>
          </a:xfrm>
        </p:spPr>
        <p:txBody>
          <a:bodyPr>
            <a:normAutofit fontScale="90000"/>
          </a:bodyPr>
          <a:lstStyle/>
          <a:p>
            <a:r>
              <a:rPr lang="en-US" sz="2000" cap="none" dirty="0" smtClean="0">
                <a:solidFill>
                  <a:schemeClr val="tx1"/>
                </a:solidFill>
              </a:rPr>
              <a:t>Think About What You Know About PCOS?</a:t>
            </a:r>
            <a:br>
              <a:rPr lang="en-US" sz="2000" cap="none" dirty="0" smtClean="0">
                <a:solidFill>
                  <a:schemeClr val="tx1"/>
                </a:solidFill>
              </a:rPr>
            </a:br>
            <a:r>
              <a:rPr lang="en-US" sz="2000" cap="none" dirty="0" smtClean="0">
                <a:solidFill>
                  <a:schemeClr val="tx1"/>
                </a:solidFill>
              </a:rPr>
              <a:t> </a:t>
            </a:r>
            <a:br>
              <a:rPr lang="en-US" sz="2000" cap="none" dirty="0" smtClean="0">
                <a:solidFill>
                  <a:schemeClr val="tx1"/>
                </a:solidFill>
              </a:rPr>
            </a:br>
            <a:r>
              <a:rPr lang="en-US" sz="2000" cap="none" dirty="0" smtClean="0">
                <a:solidFill>
                  <a:schemeClr val="tx1"/>
                </a:solidFill>
              </a:rPr>
              <a:t>What Are Your Experiences?</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What Do You Want From Life? </a:t>
            </a:r>
            <a:r>
              <a:rPr lang="en-US" sz="2000" cap="none" dirty="0" smtClean="0">
                <a:solidFill>
                  <a:srgbClr val="800000"/>
                </a:solidFill>
              </a:rPr>
              <a:t>Babies, Yes. </a:t>
            </a:r>
            <a:r>
              <a:rPr lang="en-US" sz="2000" cap="none" dirty="0" smtClean="0">
                <a:solidFill>
                  <a:schemeClr val="tx1"/>
                </a:solidFill>
              </a:rPr>
              <a:t>But What About Your Securing Your Future Together?</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What Are You Really Willing To Change To Get What You Want?</a:t>
            </a:r>
            <a:br>
              <a:rPr lang="en-US" sz="2000" cap="none" dirty="0" smtClean="0">
                <a:solidFill>
                  <a:schemeClr val="tx1"/>
                </a:solidFill>
              </a:rPr>
            </a:br>
            <a:r>
              <a:rPr lang="en-US" sz="2000" cap="none" dirty="0" smtClean="0">
                <a:solidFill>
                  <a:srgbClr val="800000"/>
                </a:solidFill>
              </a:rPr>
              <a:t/>
            </a:r>
            <a:br>
              <a:rPr lang="en-US" sz="2000" cap="none" dirty="0" smtClean="0">
                <a:solidFill>
                  <a:srgbClr val="800000"/>
                </a:solidFill>
              </a:rPr>
            </a:br>
            <a:r>
              <a:rPr lang="en-US" sz="2000" cap="none" dirty="0" smtClean="0">
                <a:solidFill>
                  <a:srgbClr val="800000"/>
                </a:solidFill>
              </a:rPr>
              <a:t>I have an incredible gift for you </a:t>
            </a:r>
            <a:br>
              <a:rPr lang="en-US" sz="2000" cap="none" dirty="0" smtClean="0">
                <a:solidFill>
                  <a:srgbClr val="800000"/>
                </a:solidFill>
              </a:rPr>
            </a:br>
            <a:r>
              <a:rPr lang="en-US" sz="2000" cap="none" dirty="0" smtClean="0">
                <a:solidFill>
                  <a:srgbClr val="800000"/>
                </a:solidFill>
              </a:rPr>
              <a:t>towards the end of this presentation.</a:t>
            </a:r>
            <a:br>
              <a:rPr lang="en-US" sz="2000" cap="none" dirty="0" smtClean="0">
                <a:solidFill>
                  <a:srgbClr val="800000"/>
                </a:solidFill>
              </a:rPr>
            </a:br>
            <a:r>
              <a:rPr lang="en-US" sz="2000" cap="none" dirty="0" smtClean="0">
                <a:solidFill>
                  <a:schemeClr val="tx1"/>
                </a:solidFill>
              </a:rPr>
              <a:t>It absolutely could be the fertility game</a:t>
            </a:r>
            <a:br>
              <a:rPr lang="en-US" sz="2000" cap="none" dirty="0" smtClean="0">
                <a:solidFill>
                  <a:schemeClr val="tx1"/>
                </a:solidFill>
              </a:rPr>
            </a:br>
            <a:r>
              <a:rPr lang="en-US" sz="2000" cap="none" dirty="0" smtClean="0">
                <a:solidFill>
                  <a:schemeClr val="tx1"/>
                </a:solidFill>
              </a:rPr>
              <a:t>changer</a:t>
            </a:r>
            <a:r>
              <a:rPr lang="en-US" sz="2000" cap="none" dirty="0">
                <a:solidFill>
                  <a:schemeClr val="tx1"/>
                </a:solidFill>
              </a:rPr>
              <a:t> </a:t>
            </a:r>
            <a:r>
              <a:rPr lang="en-US" sz="2000" cap="none" dirty="0" smtClean="0">
                <a:solidFill>
                  <a:schemeClr val="tx1"/>
                </a:solidFill>
              </a:rPr>
              <a:t>for you. I know you’re </a:t>
            </a:r>
            <a:r>
              <a:rPr lang="en-US" sz="2000" i="1" cap="none" dirty="0" err="1" smtClean="0">
                <a:solidFill>
                  <a:schemeClr val="tx1"/>
                </a:solidFill>
              </a:rPr>
              <a:t>gonna</a:t>
            </a:r>
            <a:r>
              <a:rPr lang="en-US" sz="2000" i="1" cap="none" dirty="0">
                <a:solidFill>
                  <a:schemeClr val="tx1"/>
                </a:solidFill>
              </a:rPr>
              <a:t/>
            </a:r>
            <a:br>
              <a:rPr lang="en-US" sz="2000" i="1" cap="none" dirty="0">
                <a:solidFill>
                  <a:schemeClr val="tx1"/>
                </a:solidFill>
              </a:rPr>
            </a:br>
            <a:r>
              <a:rPr lang="en-US" sz="2000" i="1" cap="none" dirty="0" smtClean="0">
                <a:solidFill>
                  <a:schemeClr val="tx1"/>
                </a:solidFill>
              </a:rPr>
              <a:t>LOVE it </a:t>
            </a:r>
            <a:r>
              <a:rPr lang="en-US" sz="2000" cap="none" dirty="0" smtClean="0">
                <a:solidFill>
                  <a:schemeClr val="tx1"/>
                </a:solidFill>
              </a:rPr>
              <a:t>and be gutted if you miss out on</a:t>
            </a:r>
            <a:br>
              <a:rPr lang="en-US" sz="2000" cap="none" dirty="0" smtClean="0">
                <a:solidFill>
                  <a:schemeClr val="tx1"/>
                </a:solidFill>
              </a:rPr>
            </a:br>
            <a:r>
              <a:rPr lang="en-US" sz="2000" cap="none" dirty="0" smtClean="0">
                <a:solidFill>
                  <a:schemeClr val="tx1"/>
                </a:solidFill>
              </a:rPr>
              <a:t>this,</a:t>
            </a:r>
            <a:r>
              <a:rPr lang="en-US" sz="2000" cap="none" dirty="0">
                <a:solidFill>
                  <a:schemeClr val="tx1"/>
                </a:solidFill>
              </a:rPr>
              <a:t> </a:t>
            </a:r>
            <a:r>
              <a:rPr lang="en-US" sz="2000" cap="none" dirty="0" smtClean="0">
                <a:solidFill>
                  <a:schemeClr val="tx1"/>
                </a:solidFill>
              </a:rPr>
              <a:t>so stick around. I can’t wait to share </a:t>
            </a:r>
            <a:br>
              <a:rPr lang="en-US" sz="2000" cap="none" dirty="0" smtClean="0">
                <a:solidFill>
                  <a:schemeClr val="tx1"/>
                </a:solidFill>
              </a:rPr>
            </a:br>
            <a:r>
              <a:rPr lang="en-US" sz="2000" cap="none" dirty="0" smtClean="0">
                <a:solidFill>
                  <a:schemeClr val="tx1"/>
                </a:solidFill>
              </a:rPr>
              <a:t>it</a:t>
            </a:r>
            <a:r>
              <a:rPr lang="en-US" sz="2000" cap="none" dirty="0">
                <a:solidFill>
                  <a:schemeClr val="tx1"/>
                </a:solidFill>
              </a:rPr>
              <a:t> </a:t>
            </a:r>
            <a:r>
              <a:rPr lang="en-US" sz="2000" cap="none" dirty="0" smtClean="0">
                <a:solidFill>
                  <a:schemeClr val="tx1"/>
                </a:solidFill>
              </a:rPr>
              <a:t>with you!</a:t>
            </a:r>
            <a:br>
              <a:rPr lang="en-US" sz="2000" cap="none" dirty="0" smtClean="0">
                <a:solidFill>
                  <a:schemeClr val="tx1"/>
                </a:solidFill>
              </a:rPr>
            </a:br>
            <a:r>
              <a:rPr lang="en-US" sz="2000" cap="none" dirty="0" smtClean="0">
                <a:solidFill>
                  <a:schemeClr val="tx1"/>
                </a:solidFill>
              </a:rPr>
              <a:t/>
            </a:r>
            <a:br>
              <a:rPr lang="en-US" sz="2000" cap="none" dirty="0" smtClean="0">
                <a:solidFill>
                  <a:schemeClr val="tx1"/>
                </a:solidFill>
              </a:rPr>
            </a:br>
            <a:r>
              <a:rPr lang="en-US" sz="2000" cap="none" dirty="0" smtClean="0">
                <a:solidFill>
                  <a:schemeClr val="tx1"/>
                </a:solidFill>
              </a:rPr>
              <a:t> </a:t>
            </a:r>
            <a:br>
              <a:rPr lang="en-US" sz="2000" cap="none" dirty="0" smtClean="0">
                <a:solidFill>
                  <a:schemeClr val="tx1"/>
                </a:solidFill>
              </a:rPr>
            </a:br>
            <a:r>
              <a:rPr lang="en-US" sz="2000" cap="none" dirty="0" smtClean="0">
                <a:solidFill>
                  <a:schemeClr val="tx1"/>
                </a:solidFill>
              </a:rPr>
              <a:t>Let’s get started…</a:t>
            </a:r>
            <a:endParaRPr lang="en-US" sz="2000" cap="none" dirty="0">
              <a:solidFill>
                <a:schemeClr val="tx1"/>
              </a:solidFill>
            </a:endParaRPr>
          </a:p>
        </p:txBody>
      </p:sp>
      <p:pic>
        <p:nvPicPr>
          <p:cNvPr id="4" name="Picture 3" descr="Group of happy women pictur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081" y="3926319"/>
            <a:ext cx="3048000" cy="2535936"/>
          </a:xfrm>
          <a:prstGeom prst="rect">
            <a:avLst/>
          </a:prstGeom>
        </p:spPr>
      </p:pic>
      <p:sp>
        <p:nvSpPr>
          <p:cNvPr id="3" name="TextBox 2"/>
          <p:cNvSpPr txBox="1"/>
          <p:nvPr/>
        </p:nvSpPr>
        <p:spPr>
          <a:xfrm>
            <a:off x="364627" y="199975"/>
            <a:ext cx="7355435" cy="1569660"/>
          </a:xfrm>
          <a:prstGeom prst="rect">
            <a:avLst/>
          </a:prstGeom>
          <a:noFill/>
        </p:spPr>
        <p:txBody>
          <a:bodyPr wrap="square" rtlCol="0">
            <a:spAutoFit/>
          </a:bodyPr>
          <a:lstStyle/>
          <a:p>
            <a:r>
              <a:rPr lang="en-US" sz="3200" b="1" dirty="0" smtClean="0">
                <a:solidFill>
                  <a:srgbClr val="800000"/>
                </a:solidFill>
              </a:rPr>
              <a:t>BEFORE WE BEGIN…</a:t>
            </a:r>
            <a:br>
              <a:rPr lang="en-US" sz="3200" b="1" dirty="0" smtClean="0">
                <a:solidFill>
                  <a:srgbClr val="800000"/>
                </a:solidFill>
              </a:rPr>
            </a:br>
            <a:r>
              <a:rPr lang="en-US" sz="3200" b="1" dirty="0" smtClean="0">
                <a:solidFill>
                  <a:srgbClr val="800000"/>
                </a:solidFill>
              </a:rPr>
              <a:t/>
            </a:r>
            <a:br>
              <a:rPr lang="en-US" sz="3200" b="1" dirty="0" smtClean="0">
                <a:solidFill>
                  <a:srgbClr val="800000"/>
                </a:solidFill>
              </a:rPr>
            </a:br>
            <a:endParaRPr lang="en-US" sz="3200" b="1" dirty="0"/>
          </a:p>
        </p:txBody>
      </p:sp>
    </p:spTree>
    <p:extLst>
      <p:ext uri="{BB962C8B-B14F-4D97-AF65-F5344CB8AC3E}">
        <p14:creationId xmlns:p14="http://schemas.microsoft.com/office/powerpoint/2010/main" val="3352855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smtClean="0">
                <a:solidFill>
                  <a:srgbClr val="800000"/>
                </a:solidFill>
              </a:rPr>
              <a:t>Insulin resistance (IR) and high testosterone</a:t>
            </a:r>
            <a:endParaRPr lang="en-US" dirty="0">
              <a:solidFill>
                <a:srgbClr val="800000"/>
              </a:solidFill>
            </a:endParaRPr>
          </a:p>
        </p:txBody>
      </p:sp>
      <p:sp>
        <p:nvSpPr>
          <p:cNvPr id="3" name="Content Placeholder 2"/>
          <p:cNvSpPr>
            <a:spLocks noGrp="1"/>
          </p:cNvSpPr>
          <p:nvPr>
            <p:ph idx="1"/>
          </p:nvPr>
        </p:nvSpPr>
        <p:spPr/>
        <p:txBody>
          <a:bodyPr>
            <a:normAutofit fontScale="77500" lnSpcReduction="20000"/>
          </a:bodyPr>
          <a:lstStyle/>
          <a:p>
            <a:r>
              <a:rPr lang="en-US" sz="2900" dirty="0" smtClean="0">
                <a:solidFill>
                  <a:srgbClr val="800000"/>
                </a:solidFill>
              </a:rPr>
              <a:t>High </a:t>
            </a:r>
            <a:r>
              <a:rPr lang="en-US" sz="2900" dirty="0">
                <a:solidFill>
                  <a:srgbClr val="800000"/>
                </a:solidFill>
              </a:rPr>
              <a:t>insulin levels</a:t>
            </a:r>
            <a:r>
              <a:rPr lang="en-US" sz="2900" dirty="0"/>
              <a:t> and </a:t>
            </a:r>
            <a:r>
              <a:rPr lang="en-US" sz="2900" dirty="0">
                <a:solidFill>
                  <a:srgbClr val="800000"/>
                </a:solidFill>
              </a:rPr>
              <a:t>Insulin Resistance </a:t>
            </a:r>
            <a:r>
              <a:rPr lang="en-US" sz="2900" dirty="0" smtClean="0"/>
              <a:t>trigger </a:t>
            </a:r>
            <a:r>
              <a:rPr lang="en-US" sz="2900" dirty="0"/>
              <a:t>a number of hormonal imbalances in PCOS, </a:t>
            </a:r>
            <a:r>
              <a:rPr lang="en-US" sz="2900" dirty="0" smtClean="0"/>
              <a:t>including an </a:t>
            </a:r>
            <a:r>
              <a:rPr lang="en-US" sz="2900" dirty="0">
                <a:solidFill>
                  <a:srgbClr val="800000"/>
                </a:solidFill>
              </a:rPr>
              <a:t>increased production of </a:t>
            </a:r>
            <a:r>
              <a:rPr lang="en-US" sz="2900" dirty="0" smtClean="0">
                <a:solidFill>
                  <a:srgbClr val="800000"/>
                </a:solidFill>
              </a:rPr>
              <a:t>‘male hormones’ </a:t>
            </a:r>
            <a:r>
              <a:rPr lang="en-US" sz="2900" dirty="0" smtClean="0"/>
              <a:t>(androgens) </a:t>
            </a:r>
            <a:r>
              <a:rPr lang="en-US" sz="2900" dirty="0"/>
              <a:t>like testosterone. The cumulative effect of this imbalance is infertility due to failure of the eggs to reach maturity, and anovulation. </a:t>
            </a:r>
            <a:r>
              <a:rPr lang="en-US" sz="2900" dirty="0" smtClean="0"/>
              <a:t/>
            </a:r>
            <a:br>
              <a:rPr lang="en-US" sz="2900" dirty="0" smtClean="0"/>
            </a:br>
            <a:endParaRPr lang="en-US" sz="2900" dirty="0"/>
          </a:p>
          <a:p>
            <a:r>
              <a:rPr lang="en-US" sz="2900" dirty="0"/>
              <a:t>Also, </a:t>
            </a:r>
            <a:r>
              <a:rPr lang="en-US" sz="2900" dirty="0" smtClean="0"/>
              <a:t>IR </a:t>
            </a:r>
            <a:r>
              <a:rPr lang="en-US" sz="2900" dirty="0"/>
              <a:t>and high insulin levels (hyperinsulinemia) are the main cause of the development of ‘gestational diabetes’ in about 46% of pregnant women with PCOS</a:t>
            </a:r>
            <a:r>
              <a:rPr lang="en-US" sz="2900" dirty="0" smtClean="0"/>
              <a:t>. </a:t>
            </a:r>
            <a:r>
              <a:rPr lang="en-US" sz="2900" dirty="0"/>
              <a:t>Gestational diabetes can lead to ‘macrosomia’, or babies larger than normal newborns in terms of size and weight. Macrosomia increases the risk of trauma to the child during birth and the chances of a Caesarian section or C-section delivery</a:t>
            </a:r>
            <a:r>
              <a:rPr lang="en-US" sz="2900" dirty="0" smtClean="0"/>
              <a:t>.</a:t>
            </a:r>
            <a:endParaRPr lang="en-US" sz="2900" dirty="0"/>
          </a:p>
        </p:txBody>
      </p:sp>
    </p:spTree>
    <p:extLst>
      <p:ext uri="{BB962C8B-B14F-4D97-AF65-F5344CB8AC3E}">
        <p14:creationId xmlns:p14="http://schemas.microsoft.com/office/powerpoint/2010/main" val="358365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smtClean="0">
                <a:solidFill>
                  <a:srgbClr val="800000"/>
                </a:solidFill>
              </a:rPr>
              <a:t>How to assess insulin resistance, correctly</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2hr GTT with blood glucose AND insulin at fasting, 30, 60 and 120 minutes, in a lab that centrifuges the blood as soon as it is drawn.</a:t>
            </a:r>
            <a:br>
              <a:rPr lang="en-US" dirty="0" smtClean="0"/>
            </a:br>
            <a:endParaRPr lang="en-US" dirty="0" smtClean="0"/>
          </a:p>
          <a:p>
            <a:r>
              <a:rPr lang="en-US" dirty="0" smtClean="0">
                <a:hlinkClick r:id="rId2"/>
              </a:rPr>
              <a:t>https</a:t>
            </a:r>
            <a:r>
              <a:rPr lang="en-US" dirty="0">
                <a:hlinkClick r:id="rId2"/>
              </a:rPr>
              <a:t>://www.youtube.com/watch?v=</a:t>
            </a:r>
            <a:r>
              <a:rPr lang="en-US" dirty="0" smtClean="0">
                <a:hlinkClick r:id="rId2"/>
              </a:rPr>
              <a:t>Gf4rVzVLBas</a:t>
            </a:r>
            <a:br>
              <a:rPr lang="en-US" dirty="0" smtClean="0">
                <a:hlinkClick r:id="rId2"/>
              </a:rPr>
            </a:br>
            <a:endParaRPr lang="en-US" dirty="0"/>
          </a:p>
        </p:txBody>
      </p:sp>
    </p:spTree>
    <p:extLst>
      <p:ext uri="{BB962C8B-B14F-4D97-AF65-F5344CB8AC3E}">
        <p14:creationId xmlns:p14="http://schemas.microsoft.com/office/powerpoint/2010/main" val="2729362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Insulin resistance signs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Some physical signs that may give insight into the possibility of insulin resistance prior to a diagnosis include:</a:t>
            </a:r>
            <a:br>
              <a:rPr lang="en-US" dirty="0" smtClean="0"/>
            </a:br>
            <a:r>
              <a:rPr lang="en-US" dirty="0" smtClean="0"/>
              <a:t/>
            </a:r>
            <a:br>
              <a:rPr lang="en-US" dirty="0" smtClean="0"/>
            </a:br>
            <a:r>
              <a:rPr lang="en-US" dirty="0" smtClean="0"/>
              <a:t>- Skin tags</a:t>
            </a:r>
            <a:br>
              <a:rPr lang="en-US" dirty="0" smtClean="0"/>
            </a:br>
            <a:r>
              <a:rPr lang="en-US" dirty="0" smtClean="0"/>
              <a:t/>
            </a:r>
            <a:br>
              <a:rPr lang="en-US" dirty="0" smtClean="0"/>
            </a:br>
            <a:r>
              <a:rPr lang="en-US" dirty="0" smtClean="0"/>
              <a:t>- Fat being carried around the tummy</a:t>
            </a:r>
            <a:br>
              <a:rPr lang="en-US" dirty="0" smtClean="0"/>
            </a:br>
            <a:r>
              <a:rPr lang="en-US" dirty="0" smtClean="0"/>
              <a:t/>
            </a:r>
            <a:br>
              <a:rPr lang="en-US" dirty="0" smtClean="0"/>
            </a:br>
            <a:r>
              <a:rPr lang="en-US" dirty="0" smtClean="0"/>
              <a:t>- </a:t>
            </a:r>
            <a:r>
              <a:rPr lang="en-US" dirty="0" err="1" smtClean="0"/>
              <a:t>Acanthosis</a:t>
            </a:r>
            <a:r>
              <a:rPr lang="en-US" dirty="0" smtClean="0"/>
              <a:t> Nigricans (brown discolouration of the skin)</a:t>
            </a:r>
          </a:p>
          <a:p>
            <a:endParaRPr lang="en-US" dirty="0"/>
          </a:p>
        </p:txBody>
      </p:sp>
    </p:spTree>
    <p:extLst>
      <p:ext uri="{BB962C8B-B14F-4D97-AF65-F5344CB8AC3E}">
        <p14:creationId xmlns:p14="http://schemas.microsoft.com/office/powerpoint/2010/main" val="50082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620001" cy="1371600"/>
          </a:xfrm>
        </p:spPr>
        <p:txBody>
          <a:bodyPr>
            <a:normAutofit/>
          </a:bodyPr>
          <a:lstStyle/>
          <a:p>
            <a:r>
              <a:rPr lang="en-US" dirty="0" smtClean="0">
                <a:solidFill>
                  <a:srgbClr val="800000"/>
                </a:solidFill>
              </a:rPr>
              <a:t>Simple TIPS To Improve insulin sensitivity</a:t>
            </a:r>
            <a:endParaRPr lang="en-US" dirty="0">
              <a:solidFill>
                <a:srgbClr val="800000"/>
              </a:solidFill>
            </a:endParaRPr>
          </a:p>
        </p:txBody>
      </p:sp>
      <p:sp>
        <p:nvSpPr>
          <p:cNvPr id="3" name="Content Placeholder 2"/>
          <p:cNvSpPr>
            <a:spLocks noGrp="1"/>
          </p:cNvSpPr>
          <p:nvPr>
            <p:ph idx="1"/>
          </p:nvPr>
        </p:nvSpPr>
        <p:spPr/>
        <p:txBody>
          <a:bodyPr>
            <a:normAutofit fontScale="85000" lnSpcReduction="20000"/>
          </a:bodyPr>
          <a:lstStyle/>
          <a:p>
            <a:r>
              <a:rPr lang="en-US" dirty="0">
                <a:solidFill>
                  <a:srgbClr val="800000"/>
                </a:solidFill>
              </a:rPr>
              <a:t>TIP 1: </a:t>
            </a:r>
            <a:r>
              <a:rPr lang="en-US" dirty="0"/>
              <a:t>½ - 1 tsp </a:t>
            </a:r>
            <a:r>
              <a:rPr lang="en-US" dirty="0" smtClean="0"/>
              <a:t>Cinnamon (Ceylon) </a:t>
            </a:r>
            <a:r>
              <a:rPr lang="en-US" dirty="0"/>
              <a:t>per day helps reduce high blood sugar levels</a:t>
            </a:r>
            <a:br>
              <a:rPr lang="en-US" dirty="0"/>
            </a:br>
            <a:r>
              <a:rPr lang="en-US" dirty="0"/>
              <a:t/>
            </a:r>
            <a:br>
              <a:rPr lang="en-US" dirty="0"/>
            </a:br>
            <a:r>
              <a:rPr lang="en-US" dirty="0">
                <a:solidFill>
                  <a:srgbClr val="800000"/>
                </a:solidFill>
              </a:rPr>
              <a:t>TIP </a:t>
            </a:r>
            <a:r>
              <a:rPr lang="en-US" dirty="0" smtClean="0">
                <a:solidFill>
                  <a:srgbClr val="800000"/>
                </a:solidFill>
              </a:rPr>
              <a:t>2:</a:t>
            </a:r>
            <a:r>
              <a:rPr lang="en-US" dirty="0" smtClean="0"/>
              <a:t> Interval training (15 minute sessions, 3 times per week) of 12 second ‘sprint’, followed immediately by 8 second ‘relative rest’, repeated) improved insulin resistance</a:t>
            </a:r>
            <a:br>
              <a:rPr lang="en-US" dirty="0" smtClean="0"/>
            </a:br>
            <a:r>
              <a:rPr lang="en-US" dirty="0" smtClean="0"/>
              <a:t/>
            </a:r>
            <a:br>
              <a:rPr lang="en-US" dirty="0" smtClean="0"/>
            </a:br>
            <a:r>
              <a:rPr lang="en-US" dirty="0" smtClean="0">
                <a:solidFill>
                  <a:srgbClr val="800000"/>
                </a:solidFill>
              </a:rPr>
              <a:t>TIP 3: </a:t>
            </a:r>
            <a:r>
              <a:rPr lang="en-US" u="sng" dirty="0" smtClean="0">
                <a:solidFill>
                  <a:srgbClr val="800000"/>
                </a:solidFill>
              </a:rPr>
              <a:t>WEIGHT LOSS</a:t>
            </a:r>
            <a:r>
              <a:rPr lang="en-US" dirty="0"/>
              <a:t> </a:t>
            </a:r>
            <a:r>
              <a:rPr lang="en-US" dirty="0" smtClean="0"/>
              <a:t>- where needed - is crucial for all aspects of PCOS, and fertility – including insulin resistance.</a:t>
            </a:r>
            <a:br>
              <a:rPr lang="en-US" dirty="0" smtClean="0"/>
            </a:br>
            <a:r>
              <a:rPr lang="en-US" dirty="0" smtClean="0"/>
              <a:t/>
            </a:r>
            <a:br>
              <a:rPr lang="en-US" dirty="0" smtClean="0"/>
            </a:br>
            <a:r>
              <a:rPr lang="en-US" dirty="0" smtClean="0">
                <a:solidFill>
                  <a:srgbClr val="800000"/>
                </a:solidFill>
              </a:rPr>
              <a:t>TIP 4:</a:t>
            </a:r>
            <a:r>
              <a:rPr lang="en-US" dirty="0" smtClean="0"/>
              <a:t> Sufficient sleep is key. 1 night of poor sleep has been shown to reduce insulin sensitivity. Imagine what chronic sleep deprivation does</a:t>
            </a:r>
            <a:br>
              <a:rPr lang="en-US" dirty="0" smtClean="0"/>
            </a:br>
            <a:r>
              <a:rPr lang="en-US" dirty="0" smtClean="0"/>
              <a:t/>
            </a:r>
            <a:br>
              <a:rPr lang="en-US" dirty="0" smtClean="0"/>
            </a:br>
            <a:r>
              <a:rPr lang="en-US" dirty="0" smtClean="0">
                <a:solidFill>
                  <a:srgbClr val="800000"/>
                </a:solidFill>
              </a:rPr>
              <a:t>TIP 5: </a:t>
            </a:r>
            <a:r>
              <a:rPr lang="en-US" dirty="0" smtClean="0"/>
              <a:t>Reduce and manage stress</a:t>
            </a:r>
            <a:br>
              <a:rPr lang="en-US" dirty="0" smtClean="0"/>
            </a:br>
            <a:r>
              <a:rPr lang="en-US" dirty="0" smtClean="0"/>
              <a:t/>
            </a:r>
            <a:br>
              <a:rPr lang="en-US" dirty="0" smtClean="0"/>
            </a:br>
            <a:r>
              <a:rPr lang="en-US" dirty="0" smtClean="0">
                <a:solidFill>
                  <a:srgbClr val="800000"/>
                </a:solidFill>
              </a:rPr>
              <a:t>TIP 6: </a:t>
            </a:r>
            <a:r>
              <a:rPr lang="en-US" dirty="0" smtClean="0"/>
              <a:t>Follow a low Glycaemic Load, natural, gluten and dairy free (or at least A2 only) food plan; rich in healthy protein (nuts, eggs, seeds, fresh fish), healthful fats (nuts, avocado, eggs, fish), carbs (vegetables, some fruit, salads) and nutrient rich, potent antioxidant produce like wild blueberries, raspberries, kale and spinach.</a:t>
            </a:r>
            <a:endParaRPr lang="en-US" dirty="0"/>
          </a:p>
          <a:p>
            <a:endParaRPr lang="en-US" dirty="0"/>
          </a:p>
        </p:txBody>
      </p:sp>
    </p:spTree>
    <p:extLst>
      <p:ext uri="{BB962C8B-B14F-4D97-AF65-F5344CB8AC3E}">
        <p14:creationId xmlns:p14="http://schemas.microsoft.com/office/powerpoint/2010/main" val="455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Hypothyroidism</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smtClean="0"/>
              <a:t>An </a:t>
            </a:r>
            <a:r>
              <a:rPr lang="en-US" dirty="0"/>
              <a:t>underactive thyroid may cause infrequent periods or periods with a very light flow (oligomenorrhoea), or excessive and prolonged bleeding (menorrhagia)</a:t>
            </a:r>
            <a:r>
              <a:rPr lang="en-US" dirty="0" smtClean="0"/>
              <a:t>.</a:t>
            </a:r>
            <a:br>
              <a:rPr lang="en-US" dirty="0" smtClean="0"/>
            </a:br>
            <a:r>
              <a:rPr lang="en-US" dirty="0" smtClean="0"/>
              <a:t/>
            </a:r>
            <a:br>
              <a:rPr lang="en-US" dirty="0" smtClean="0"/>
            </a:br>
            <a:r>
              <a:rPr lang="en-US" dirty="0" smtClean="0"/>
              <a:t>It can </a:t>
            </a:r>
            <a:r>
              <a:rPr lang="en-US" dirty="0" smtClean="0">
                <a:solidFill>
                  <a:srgbClr val="800000"/>
                </a:solidFill>
              </a:rPr>
              <a:t>reduce FSH production</a:t>
            </a:r>
            <a:r>
              <a:rPr lang="en-US" dirty="0" smtClean="0"/>
              <a:t>, and so cause infrequent or absent ovulation and infertility.</a:t>
            </a:r>
            <a:br>
              <a:rPr lang="en-US" dirty="0" smtClean="0"/>
            </a:br>
            <a:r>
              <a:rPr lang="en-US" dirty="0" smtClean="0"/>
              <a:t/>
            </a:r>
            <a:br>
              <a:rPr lang="en-US" dirty="0" smtClean="0"/>
            </a:br>
            <a:r>
              <a:rPr lang="en-US" dirty="0" smtClean="0">
                <a:solidFill>
                  <a:srgbClr val="800000"/>
                </a:solidFill>
              </a:rPr>
              <a:t>Insulin resistance and hypothyroidism are linked</a:t>
            </a:r>
            <a:r>
              <a:rPr lang="en-US" dirty="0" smtClean="0"/>
              <a:t> (at TSH levels above 2.5)</a:t>
            </a:r>
            <a:br>
              <a:rPr lang="en-US" dirty="0" smtClean="0"/>
            </a:br>
            <a:endParaRPr lang="en-US" dirty="0"/>
          </a:p>
          <a:p>
            <a:r>
              <a:rPr lang="en-US" dirty="0" smtClean="0"/>
              <a:t>(An </a:t>
            </a:r>
            <a:r>
              <a:rPr lang="en-US" dirty="0"/>
              <a:t>overactive thyroid gland (hyperthyroidism) results in “an increased risk of miscarriage, spontaneous abortion, foetal growth retardation, premature labour and delivery, congenital malformations and possibly pre-eclampsia</a:t>
            </a:r>
            <a:r>
              <a:rPr lang="en-US" dirty="0" smtClean="0"/>
              <a:t>”</a:t>
            </a:r>
            <a:r>
              <a:rPr lang="en-US" dirty="0"/>
              <a:t>)</a:t>
            </a:r>
            <a:br>
              <a:rPr lang="en-US" dirty="0"/>
            </a:br>
            <a:endParaRPr lang="en-US" dirty="0"/>
          </a:p>
        </p:txBody>
      </p:sp>
    </p:spTree>
    <p:extLst>
      <p:ext uri="{BB962C8B-B14F-4D97-AF65-F5344CB8AC3E}">
        <p14:creationId xmlns:p14="http://schemas.microsoft.com/office/powerpoint/2010/main" val="453710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smtClean="0">
                <a:solidFill>
                  <a:srgbClr val="800000"/>
                </a:solidFill>
              </a:rPr>
              <a:t>How to correctly assess thyroid function</a:t>
            </a:r>
            <a:endParaRPr lang="en-US" dirty="0">
              <a:solidFill>
                <a:srgbClr val="8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There are 5 tests needed, especially if fertility challenges are involved:</a:t>
            </a:r>
            <a:br>
              <a:rPr lang="en-US" dirty="0" smtClean="0"/>
            </a:br>
            <a:r>
              <a:rPr lang="en-US" dirty="0" smtClean="0"/>
              <a:t/>
            </a:r>
            <a:br>
              <a:rPr lang="en-US" dirty="0" smtClean="0"/>
            </a:br>
            <a:r>
              <a:rPr lang="en-US" dirty="0" smtClean="0">
                <a:solidFill>
                  <a:srgbClr val="800000"/>
                </a:solidFill>
              </a:rPr>
              <a:t>1) </a:t>
            </a:r>
            <a:r>
              <a:rPr lang="en-US" dirty="0" smtClean="0"/>
              <a:t>TSH (ideal range 1 – 2/2.5, </a:t>
            </a:r>
            <a:r>
              <a:rPr lang="en-US" dirty="0" smtClean="0">
                <a:solidFill>
                  <a:srgbClr val="800000"/>
                </a:solidFill>
              </a:rPr>
              <a:t>NOT</a:t>
            </a:r>
            <a:r>
              <a:rPr lang="en-US" dirty="0" smtClean="0"/>
              <a:t> 0.5 – 4 or 5)</a:t>
            </a:r>
            <a:br>
              <a:rPr lang="en-US" dirty="0" smtClean="0"/>
            </a:br>
            <a:r>
              <a:rPr lang="en-US" dirty="0" smtClean="0">
                <a:solidFill>
                  <a:srgbClr val="800000"/>
                </a:solidFill>
              </a:rPr>
              <a:t>2) </a:t>
            </a:r>
            <a:r>
              <a:rPr lang="en-US" dirty="0" smtClean="0"/>
              <a:t>T4</a:t>
            </a:r>
            <a:br>
              <a:rPr lang="en-US" dirty="0" smtClean="0"/>
            </a:br>
            <a:r>
              <a:rPr lang="en-US" dirty="0" smtClean="0">
                <a:solidFill>
                  <a:srgbClr val="800000"/>
                </a:solidFill>
              </a:rPr>
              <a:t>3) </a:t>
            </a:r>
            <a:r>
              <a:rPr lang="en-US" dirty="0" smtClean="0"/>
              <a:t>T3</a:t>
            </a:r>
            <a:br>
              <a:rPr lang="en-US" dirty="0" smtClean="0"/>
            </a:br>
            <a:r>
              <a:rPr lang="en-US" dirty="0" smtClean="0">
                <a:solidFill>
                  <a:srgbClr val="800000"/>
                </a:solidFill>
              </a:rPr>
              <a:t>4) </a:t>
            </a:r>
            <a:r>
              <a:rPr lang="en-US" dirty="0" smtClean="0"/>
              <a:t>Reverse T3 (often altered in chronic stress)</a:t>
            </a:r>
            <a:br>
              <a:rPr lang="en-US" dirty="0" smtClean="0"/>
            </a:br>
            <a:r>
              <a:rPr lang="en-US" dirty="0" smtClean="0">
                <a:solidFill>
                  <a:srgbClr val="800000"/>
                </a:solidFill>
              </a:rPr>
              <a:t>5) </a:t>
            </a:r>
            <a:r>
              <a:rPr lang="en-US" dirty="0" smtClean="0"/>
              <a:t>Thyroid autoantibodies (thyroid autoimmune dis-eases can reduce ovulation and implantation, increase miscarriage)</a:t>
            </a:r>
            <a:br>
              <a:rPr lang="en-US" dirty="0" smtClean="0"/>
            </a:br>
            <a:endParaRPr lang="en-US" dirty="0" smtClean="0"/>
          </a:p>
          <a:p>
            <a:r>
              <a:rPr lang="en-US" dirty="0" smtClean="0">
                <a:solidFill>
                  <a:srgbClr val="800000"/>
                </a:solidFill>
              </a:rPr>
              <a:t>Find out how to correctly have your thyroid function tested:</a:t>
            </a:r>
            <a:br>
              <a:rPr lang="en-US" dirty="0" smtClean="0">
                <a:solidFill>
                  <a:srgbClr val="800000"/>
                </a:solidFill>
              </a:rPr>
            </a:br>
            <a:r>
              <a:rPr lang="en-US" dirty="0" smtClean="0">
                <a:hlinkClick r:id="rId2"/>
              </a:rPr>
              <a:t>https</a:t>
            </a:r>
            <a:r>
              <a:rPr lang="en-US" dirty="0">
                <a:hlinkClick r:id="rId2"/>
              </a:rPr>
              <a:t>://youtu.be/</a:t>
            </a:r>
            <a:r>
              <a:rPr lang="en-US" dirty="0" smtClean="0">
                <a:hlinkClick r:id="rId2"/>
              </a:rPr>
              <a:t>KDg5uK4MUGM</a:t>
            </a:r>
            <a:br>
              <a:rPr lang="en-US" dirty="0" smtClean="0">
                <a:hlinkClick r:id="rId2"/>
              </a:rPr>
            </a:br>
            <a:r>
              <a:rPr lang="en-US" dirty="0" smtClean="0">
                <a:hlinkClick r:id="rId2"/>
              </a:rPr>
              <a:t/>
            </a:r>
            <a:br>
              <a:rPr lang="en-US" dirty="0" smtClean="0">
                <a:hlinkClick r:id="rId2"/>
              </a:rPr>
            </a:br>
            <a:r>
              <a:rPr lang="en-US" dirty="0" smtClean="0">
                <a:solidFill>
                  <a:srgbClr val="800000"/>
                </a:solidFill>
              </a:rPr>
              <a:t>TIP 1: </a:t>
            </a:r>
            <a:r>
              <a:rPr lang="en-US" dirty="0" smtClean="0"/>
              <a:t>The leading worldwide cause of hypothyroidism is low iodine intake.</a:t>
            </a:r>
            <a:br>
              <a:rPr lang="en-US" dirty="0" smtClean="0"/>
            </a:br>
            <a:r>
              <a:rPr lang="en-US" dirty="0" smtClean="0"/>
              <a:t> </a:t>
            </a:r>
            <a:br>
              <a:rPr lang="en-US" dirty="0" smtClean="0"/>
            </a:br>
            <a:r>
              <a:rPr lang="en-US" dirty="0" smtClean="0">
                <a:solidFill>
                  <a:srgbClr val="800000"/>
                </a:solidFill>
              </a:rPr>
              <a:t>TIP 2</a:t>
            </a:r>
            <a:r>
              <a:rPr lang="en-US" dirty="0" smtClean="0"/>
              <a:t>: Loss of the outer thirds of the eyebrows, dry skin and scalp hair loss/thinning are signs of hypothyroidism.</a:t>
            </a:r>
            <a:endParaRPr lang="en-US" dirty="0"/>
          </a:p>
        </p:txBody>
      </p:sp>
    </p:spTree>
    <p:extLst>
      <p:ext uri="{BB962C8B-B14F-4D97-AF65-F5344CB8AC3E}">
        <p14:creationId xmlns:p14="http://schemas.microsoft.com/office/powerpoint/2010/main" val="3595082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73"/>
            <a:ext cx="5791200" cy="828291"/>
          </a:xfrm>
        </p:spPr>
        <p:txBody>
          <a:bodyPr/>
          <a:lstStyle/>
          <a:p>
            <a:r>
              <a:rPr lang="en-US" dirty="0" smtClean="0">
                <a:solidFill>
                  <a:srgbClr val="800000"/>
                </a:solidFill>
              </a:rPr>
              <a:t>Inflammation</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smtClean="0"/>
              <a:t>“The response of the body tissues to injury, such as trauma or infection. Inflammation is a complex process that can be localised or systemic.” </a:t>
            </a:r>
            <a:r>
              <a:rPr lang="en-US" b="0" dirty="0" smtClean="0"/>
              <a:t>(lab tests online) </a:t>
            </a:r>
            <a:endParaRPr lang="en-US" dirty="0"/>
          </a:p>
          <a:p>
            <a:endParaRPr lang="en-US" dirty="0" smtClean="0"/>
          </a:p>
          <a:p>
            <a:r>
              <a:rPr lang="en-US" dirty="0" smtClean="0"/>
              <a:t>Inflammation levels, as measured by CRP, are often higher in women with PCOS.</a:t>
            </a:r>
          </a:p>
          <a:p>
            <a:endParaRPr lang="en-US" dirty="0"/>
          </a:p>
          <a:p>
            <a:r>
              <a:rPr lang="en-US" dirty="0" smtClean="0"/>
              <a:t>This can cause pain (including pelvic pain), and can cause insulin resistance, and reduce fertility.</a:t>
            </a:r>
            <a:r>
              <a:rPr lang="en-US" dirty="0"/>
              <a:t/>
            </a:r>
            <a:br>
              <a:rPr lang="en-US" dirty="0"/>
            </a:br>
            <a:r>
              <a:rPr lang="en-US" dirty="0" smtClean="0"/>
              <a:t/>
            </a:r>
            <a:br>
              <a:rPr lang="en-US" dirty="0" smtClean="0"/>
            </a:br>
            <a:r>
              <a:rPr lang="en-US" dirty="0" smtClean="0"/>
              <a:t>We can address inflammation with the right lifestyle approaches; including optimising their food plan, supplementing, reducing stress, avoiding toxin exposure.</a:t>
            </a:r>
            <a:endParaRPr lang="en-US" dirty="0"/>
          </a:p>
        </p:txBody>
      </p:sp>
    </p:spTree>
    <p:extLst>
      <p:ext uri="{BB962C8B-B14F-4D97-AF65-F5344CB8AC3E}">
        <p14:creationId xmlns:p14="http://schemas.microsoft.com/office/powerpoint/2010/main" val="1045413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0753"/>
            <a:ext cx="7620000" cy="6178762"/>
          </a:xfrm>
        </p:spPr>
        <p:txBody>
          <a:bodyPr>
            <a:normAutofit fontScale="92500" lnSpcReduction="20000"/>
          </a:bodyPr>
          <a:lstStyle/>
          <a:p>
            <a:r>
              <a:rPr lang="en-US" dirty="0" smtClean="0">
                <a:solidFill>
                  <a:srgbClr val="800000"/>
                </a:solidFill>
              </a:rPr>
              <a:t>TIP 1:</a:t>
            </a:r>
            <a:r>
              <a:rPr lang="en-US" dirty="0" smtClean="0"/>
              <a:t> </a:t>
            </a:r>
            <a:r>
              <a:rPr lang="en-US" dirty="0"/>
              <a:t>A powerful </a:t>
            </a:r>
            <a:r>
              <a:rPr lang="en-US" dirty="0" smtClean="0"/>
              <a:t>supplement regime is a </a:t>
            </a:r>
            <a:r>
              <a:rPr lang="en-US" dirty="0" smtClean="0">
                <a:solidFill>
                  <a:srgbClr val="800000"/>
                </a:solidFill>
              </a:rPr>
              <a:t>game changer </a:t>
            </a:r>
            <a:r>
              <a:rPr lang="en-US" dirty="0" smtClean="0"/>
              <a:t>for women with PCOS like you and I. I </a:t>
            </a:r>
            <a:r>
              <a:rPr lang="en-US" dirty="0"/>
              <a:t>recommend </a:t>
            </a:r>
            <a:r>
              <a:rPr lang="en-US" dirty="0" err="1" smtClean="0"/>
              <a:t>Kyani</a:t>
            </a:r>
            <a:r>
              <a:rPr lang="en-US" dirty="0" smtClean="0"/>
              <a:t>. </a:t>
            </a:r>
            <a:r>
              <a:rPr lang="en-US" dirty="0" smtClean="0">
                <a:solidFill>
                  <a:srgbClr val="800000"/>
                </a:solidFill>
              </a:rPr>
              <a:t>Why? Because</a:t>
            </a:r>
            <a:r>
              <a:rPr lang="en-US" dirty="0" smtClean="0"/>
              <a:t> the super easy to absorb ingredients overcome the gut issues addresses so common in PCOS, they boost the critical nutrients we are commonly deficient in, they help deal with inflammation, insulin resistance, help with stress and thyroid function, the potent compounds powerfully support our hormone function and so much more. </a:t>
            </a:r>
            <a:br>
              <a:rPr lang="en-US" dirty="0" smtClean="0"/>
            </a:br>
            <a:r>
              <a:rPr lang="en-US" dirty="0" smtClean="0"/>
              <a:t/>
            </a:r>
            <a:br>
              <a:rPr lang="en-US" dirty="0" smtClean="0"/>
            </a:br>
            <a:r>
              <a:rPr lang="en-US" dirty="0" smtClean="0">
                <a:solidFill>
                  <a:srgbClr val="800000"/>
                </a:solidFill>
              </a:rPr>
              <a:t>The nutrient and natural antioxidant rich trio includes:</a:t>
            </a:r>
            <a:br>
              <a:rPr lang="en-US" dirty="0" smtClean="0">
                <a:solidFill>
                  <a:srgbClr val="800000"/>
                </a:solidFill>
              </a:rPr>
            </a:br>
            <a:r>
              <a:rPr lang="en-US" dirty="0" smtClean="0"/>
              <a:t/>
            </a:r>
            <a:br>
              <a:rPr lang="en-US" dirty="0" smtClean="0"/>
            </a:br>
            <a:r>
              <a:rPr lang="en-US" i="1" dirty="0" smtClean="0">
                <a:solidFill>
                  <a:srgbClr val="800000"/>
                </a:solidFill>
              </a:rPr>
              <a:t>Sunrise: </a:t>
            </a:r>
            <a:r>
              <a:rPr lang="en-US" dirty="0" smtClean="0"/>
              <a:t>contains wild blueberries, acai berry, </a:t>
            </a:r>
            <a:br>
              <a:rPr lang="en-US" dirty="0" smtClean="0"/>
            </a:br>
            <a:r>
              <a:rPr lang="en-US" dirty="0" smtClean="0"/>
              <a:t>grapeseed and skin, mangosteen, cranberry, pomegranate, red raspberry, aloe vera, kale, broccoli, spinach and more.</a:t>
            </a:r>
            <a:br>
              <a:rPr lang="en-US" dirty="0" smtClean="0"/>
            </a:br>
            <a:r>
              <a:rPr lang="en-US" dirty="0" smtClean="0"/>
              <a:t/>
            </a:r>
            <a:br>
              <a:rPr lang="en-US" dirty="0" smtClean="0"/>
            </a:br>
            <a:r>
              <a:rPr lang="en-US" i="1" dirty="0" smtClean="0">
                <a:solidFill>
                  <a:srgbClr val="800000"/>
                </a:solidFill>
              </a:rPr>
              <a:t>Nitro:</a:t>
            </a:r>
            <a:r>
              <a:rPr lang="en-US" i="1" dirty="0" smtClean="0"/>
              <a:t> </a:t>
            </a:r>
            <a:r>
              <a:rPr lang="en-US" dirty="0" smtClean="0"/>
              <a:t>contains nitric oxide</a:t>
            </a:r>
            <a:br>
              <a:rPr lang="en-US" dirty="0" smtClean="0"/>
            </a:br>
            <a:r>
              <a:rPr lang="en-US" dirty="0" smtClean="0"/>
              <a:t/>
            </a:r>
            <a:br>
              <a:rPr lang="en-US" dirty="0" smtClean="0"/>
            </a:br>
            <a:r>
              <a:rPr lang="en-US" dirty="0" smtClean="0"/>
              <a:t>“In </a:t>
            </a:r>
            <a:r>
              <a:rPr lang="en-US" dirty="0"/>
              <a:t>1998, three scientists were awarded the Nobel Prize in Physiology of Medicine for their work on Nitric Oxide. Now called “The Molecule of Life,” Nitric Oxide has been shown to positively </a:t>
            </a:r>
            <a:r>
              <a:rPr lang="en-US" dirty="0" smtClean="0"/>
              <a:t>influence blood circulation, inflammation, brain function, digestive function and libido.</a:t>
            </a:r>
            <a:br>
              <a:rPr lang="en-US" dirty="0" smtClean="0"/>
            </a:br>
            <a:r>
              <a:rPr lang="en-US" dirty="0" smtClean="0"/>
              <a:t/>
            </a:r>
            <a:br>
              <a:rPr lang="en-US" dirty="0" smtClean="0"/>
            </a:br>
            <a:r>
              <a:rPr lang="en-US" i="1" dirty="0" smtClean="0">
                <a:solidFill>
                  <a:srgbClr val="800000"/>
                </a:solidFill>
              </a:rPr>
              <a:t>Sunset</a:t>
            </a:r>
            <a:r>
              <a:rPr lang="en-US" dirty="0" smtClean="0">
                <a:solidFill>
                  <a:srgbClr val="800000"/>
                </a:solidFill>
              </a:rPr>
              <a:t>: </a:t>
            </a:r>
            <a:r>
              <a:rPr lang="en-US" dirty="0"/>
              <a:t>V</a:t>
            </a:r>
            <a:r>
              <a:rPr lang="en-US" dirty="0" smtClean="0"/>
              <a:t>itamin E, </a:t>
            </a:r>
            <a:r>
              <a:rPr lang="en-US" dirty="0"/>
              <a:t>Omega-3s derived from Wild Alaskan Sockeye </a:t>
            </a:r>
            <a:r>
              <a:rPr lang="en-US" dirty="0" smtClean="0"/>
              <a:t>Salmon, </a:t>
            </a:r>
            <a:r>
              <a:rPr lang="en-US" dirty="0"/>
              <a:t>Beta Carotene (a natural source of Vitamin A), and the essential Vitamin </a:t>
            </a:r>
            <a:r>
              <a:rPr lang="en-US" dirty="0" smtClean="0"/>
              <a:t>D.</a:t>
            </a:r>
            <a:endParaRPr lang="en-US" dirty="0"/>
          </a:p>
        </p:txBody>
      </p:sp>
    </p:spTree>
    <p:extLst>
      <p:ext uri="{BB962C8B-B14F-4D97-AF65-F5344CB8AC3E}">
        <p14:creationId xmlns:p14="http://schemas.microsoft.com/office/powerpoint/2010/main" val="3877898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7182"/>
            <a:ext cx="7620000" cy="5812433"/>
          </a:xfrm>
        </p:spPr>
        <p:txBody>
          <a:bodyPr>
            <a:normAutofit fontScale="92500" lnSpcReduction="20000"/>
          </a:bodyPr>
          <a:lstStyle/>
          <a:p>
            <a:r>
              <a:rPr lang="en-US" dirty="0" smtClean="0"/>
              <a:t>I’ve </a:t>
            </a:r>
            <a:r>
              <a:rPr lang="en-US" dirty="0"/>
              <a:t>been looking for </a:t>
            </a:r>
            <a:r>
              <a:rPr lang="en-US" dirty="0" smtClean="0"/>
              <a:t>an </a:t>
            </a:r>
            <a:r>
              <a:rPr lang="en-US" dirty="0"/>
              <a:t>easy to take</a:t>
            </a:r>
            <a:r>
              <a:rPr lang="en-US" dirty="0" smtClean="0"/>
              <a:t>, potent supplemental range to support women with PCOS – and myself - for as many years as I can remember.</a:t>
            </a:r>
            <a:br>
              <a:rPr lang="en-US" dirty="0" smtClean="0"/>
            </a:br>
            <a:r>
              <a:rPr lang="en-US" dirty="0" smtClean="0"/>
              <a:t/>
            </a:r>
            <a:br>
              <a:rPr lang="en-US" dirty="0" smtClean="0"/>
            </a:br>
            <a:r>
              <a:rPr lang="en-US" dirty="0" smtClean="0"/>
              <a:t>They </a:t>
            </a:r>
            <a:r>
              <a:rPr lang="en-US" dirty="0" smtClean="0">
                <a:solidFill>
                  <a:srgbClr val="800000"/>
                </a:solidFill>
              </a:rPr>
              <a:t>are FAR better in </a:t>
            </a:r>
            <a:r>
              <a:rPr lang="en-US" dirty="0" smtClean="0"/>
              <a:t>liquid form, as we absorb this easier. Rather than pay for supplements that go through us and not into us.</a:t>
            </a:r>
          </a:p>
          <a:p>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They </a:t>
            </a:r>
            <a:r>
              <a:rPr lang="en-US" dirty="0" smtClean="0">
                <a:solidFill>
                  <a:srgbClr val="800000"/>
                </a:solidFill>
              </a:rPr>
              <a:t>must be </a:t>
            </a:r>
            <a:r>
              <a:rPr lang="en-US" dirty="0" smtClean="0"/>
              <a:t>premium quality. They </a:t>
            </a:r>
            <a:r>
              <a:rPr lang="en-US" dirty="0" smtClean="0">
                <a:solidFill>
                  <a:srgbClr val="800000"/>
                </a:solidFill>
              </a:rPr>
              <a:t>must be </a:t>
            </a:r>
            <a:r>
              <a:rPr lang="en-US" dirty="0" smtClean="0"/>
              <a:t>from nature rather than synthetic.</a:t>
            </a:r>
            <a:br>
              <a:rPr lang="en-US" dirty="0" smtClean="0"/>
            </a:br>
            <a:r>
              <a:rPr lang="en-US" dirty="0" smtClean="0"/>
              <a:t/>
            </a:r>
            <a:br>
              <a:rPr lang="en-US" dirty="0" smtClean="0"/>
            </a:br>
            <a:r>
              <a:rPr lang="en-US" dirty="0" smtClean="0"/>
              <a:t>And remember, you really do get what you pay for.</a:t>
            </a:r>
            <a:endParaRPr lang="en-US" dirty="0"/>
          </a:p>
        </p:txBody>
      </p:sp>
      <p:pic>
        <p:nvPicPr>
          <p:cNvPr id="4" name="Picture 3" descr="xray-of-undigested-vitamin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267" y="2372945"/>
            <a:ext cx="2095500" cy="2197100"/>
          </a:xfrm>
          <a:prstGeom prst="rect">
            <a:avLst/>
          </a:prstGeom>
        </p:spPr>
      </p:pic>
      <p:sp>
        <p:nvSpPr>
          <p:cNvPr id="5" name="TextBox 4"/>
          <p:cNvSpPr txBox="1"/>
          <p:nvPr/>
        </p:nvSpPr>
        <p:spPr>
          <a:xfrm>
            <a:off x="5343691" y="2883531"/>
            <a:ext cx="3382243" cy="1200329"/>
          </a:xfrm>
          <a:prstGeom prst="rect">
            <a:avLst/>
          </a:prstGeom>
          <a:noFill/>
        </p:spPr>
        <p:txBody>
          <a:bodyPr wrap="square" rtlCol="0">
            <a:spAutoFit/>
          </a:bodyPr>
          <a:lstStyle/>
          <a:p>
            <a:r>
              <a:rPr lang="en-US" dirty="0" smtClean="0"/>
              <a:t>See the capsules sitting undigested in the gut, meaning they were paid for, taken, and have NO benefit?</a:t>
            </a:r>
            <a:endParaRPr lang="en-US" dirty="0"/>
          </a:p>
        </p:txBody>
      </p:sp>
      <p:sp>
        <p:nvSpPr>
          <p:cNvPr id="6" name="Rectangle 5"/>
          <p:cNvSpPr/>
          <p:nvPr/>
        </p:nvSpPr>
        <p:spPr>
          <a:xfrm>
            <a:off x="4463555" y="2954434"/>
            <a:ext cx="691536" cy="923330"/>
          </a:xfrm>
          <a:prstGeom prst="rect">
            <a:avLst/>
          </a:prstGeom>
          <a:noFill/>
        </p:spPr>
        <p:txBody>
          <a:bodyPr wrap="squar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Wingdings"/>
                <a:ea typeface="Wingdings"/>
                <a:cs typeface="Wingdings"/>
                <a:sym typeface="Wingdings"/>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09132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796"/>
            <a:ext cx="8293881" cy="1149008"/>
          </a:xfrm>
        </p:spPr>
        <p:txBody>
          <a:bodyPr>
            <a:normAutofit fontScale="90000"/>
          </a:bodyPr>
          <a:lstStyle/>
          <a:p>
            <a:r>
              <a:rPr lang="en-US" dirty="0" smtClean="0">
                <a:solidFill>
                  <a:srgbClr val="800000"/>
                </a:solidFill>
              </a:rPr>
              <a:t>My experience of these amazing </a:t>
            </a:r>
            <a:r>
              <a:rPr lang="en-US" dirty="0" err="1" smtClean="0">
                <a:solidFill>
                  <a:srgbClr val="800000"/>
                </a:solidFill>
              </a:rPr>
              <a:t>kyani</a:t>
            </a:r>
            <a:r>
              <a:rPr lang="en-US" dirty="0" smtClean="0">
                <a:solidFill>
                  <a:srgbClr val="800000"/>
                </a:solidFill>
              </a:rPr>
              <a:t> products</a:t>
            </a:r>
            <a:endParaRPr lang="en-US" dirty="0">
              <a:solidFill>
                <a:srgbClr val="800000"/>
              </a:solidFill>
            </a:endParaRPr>
          </a:p>
        </p:txBody>
      </p:sp>
      <p:sp>
        <p:nvSpPr>
          <p:cNvPr id="3" name="Content Placeholder 2"/>
          <p:cNvSpPr>
            <a:spLocks noGrp="1"/>
          </p:cNvSpPr>
          <p:nvPr>
            <p:ph idx="1"/>
          </p:nvPr>
        </p:nvSpPr>
        <p:spPr>
          <a:xfrm>
            <a:off x="457200" y="1332932"/>
            <a:ext cx="7620000" cy="5218556"/>
          </a:xfrm>
        </p:spPr>
        <p:txBody>
          <a:bodyPr>
            <a:normAutofit fontScale="92500" lnSpcReduction="20000"/>
          </a:bodyPr>
          <a:lstStyle/>
          <a:p>
            <a:r>
              <a:rPr lang="en-US" dirty="0" smtClean="0"/>
              <a:t/>
            </a:r>
            <a:br>
              <a:rPr lang="en-US" dirty="0" smtClean="0"/>
            </a:br>
            <a:r>
              <a:rPr lang="en-US" dirty="0" smtClean="0">
                <a:solidFill>
                  <a:srgbClr val="000090"/>
                </a:solidFill>
                <a:hlinkClick r:id="rId2"/>
              </a:rPr>
              <a:t>https</a:t>
            </a:r>
            <a:r>
              <a:rPr lang="en-US" dirty="0">
                <a:solidFill>
                  <a:srgbClr val="000090"/>
                </a:solidFill>
                <a:hlinkClick r:id="rId2"/>
              </a:rPr>
              <a:t>://youtu.be/</a:t>
            </a:r>
            <a:r>
              <a:rPr lang="en-US" dirty="0" smtClean="0">
                <a:solidFill>
                  <a:srgbClr val="000090"/>
                </a:solidFill>
                <a:hlinkClick r:id="rId2"/>
              </a:rPr>
              <a:t>8ZQtZg9bfNw</a:t>
            </a:r>
            <a:r>
              <a:rPr lang="en-US" dirty="0" smtClean="0">
                <a:solidFill>
                  <a:srgbClr val="000090"/>
                </a:solidFill>
              </a:rPr>
              <a:t/>
            </a:r>
            <a:br>
              <a:rPr lang="en-US" dirty="0" smtClean="0">
                <a:solidFill>
                  <a:srgbClr val="000090"/>
                </a:solidFill>
              </a:rPr>
            </a:br>
            <a:r>
              <a:rPr lang="en-US" dirty="0" smtClean="0">
                <a:solidFill>
                  <a:srgbClr val="000000"/>
                </a:solidFill>
              </a:rPr>
              <a:t/>
            </a:r>
            <a:br>
              <a:rPr lang="en-US" dirty="0" smtClean="0">
                <a:solidFill>
                  <a:srgbClr val="000000"/>
                </a:solidFill>
              </a:rPr>
            </a:br>
            <a:r>
              <a:rPr lang="en-US" dirty="0" smtClean="0">
                <a:solidFill>
                  <a:srgbClr val="000000"/>
                </a:solidFill>
              </a:rPr>
              <a:t>When you are ready, I recommend this as a powerful, important step to help you conquer your PCOS.</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You can begin your journey through </a:t>
            </a:r>
            <a:br>
              <a:rPr lang="en-US" dirty="0" smtClean="0">
                <a:solidFill>
                  <a:srgbClr val="000000"/>
                </a:solidFill>
              </a:rPr>
            </a:br>
            <a:r>
              <a:rPr lang="en-US" dirty="0" smtClean="0">
                <a:solidFill>
                  <a:srgbClr val="000000"/>
                </a:solidFill>
                <a:hlinkClick r:id="rId3"/>
              </a:rPr>
              <a:t>Reimagine.Kyani.Net</a:t>
            </a:r>
            <a:r>
              <a:rPr lang="en-US" dirty="0" smtClean="0">
                <a:solidFill>
                  <a:srgbClr val="000000"/>
                </a:solidFill>
              </a:rPr>
              <a:t> When you have secured your </a:t>
            </a:r>
            <a:r>
              <a:rPr lang="en-US" dirty="0" err="1" smtClean="0">
                <a:solidFill>
                  <a:srgbClr val="000000"/>
                </a:solidFill>
              </a:rPr>
              <a:t>Kyani</a:t>
            </a:r>
            <a:r>
              <a:rPr lang="en-US" dirty="0" smtClean="0">
                <a:solidFill>
                  <a:srgbClr val="000000"/>
                </a:solidFill>
              </a:rPr>
              <a:t> trio, </a:t>
            </a:r>
            <a:r>
              <a:rPr lang="en-US" dirty="0" smtClean="0">
                <a:solidFill>
                  <a:srgbClr val="800000"/>
                </a:solidFill>
              </a:rPr>
              <a:t>send me an email letting me know and I’ll gift you a copy of my bestselling book </a:t>
            </a:r>
            <a:r>
              <a:rPr lang="en-US" i="1" dirty="0" smtClean="0">
                <a:solidFill>
                  <a:srgbClr val="800000"/>
                </a:solidFill>
              </a:rPr>
              <a:t>Conquer Your PCOS Naturally</a:t>
            </a:r>
            <a:r>
              <a:rPr lang="en-US" dirty="0" smtClean="0">
                <a:solidFill>
                  <a:srgbClr val="000000"/>
                </a:solidFill>
              </a:rPr>
              <a:t> to support you on this exciting journey.</a:t>
            </a:r>
            <a:endParaRPr lang="en-US" dirty="0">
              <a:solidFill>
                <a:srgbClr val="000000"/>
              </a:solidFill>
            </a:endParaRPr>
          </a:p>
          <a:p>
            <a:r>
              <a:rPr lang="en-US" dirty="0" smtClean="0">
                <a:solidFill>
                  <a:srgbClr val="000000"/>
                </a:solidFill>
              </a:rPr>
              <a:t/>
            </a:r>
            <a:br>
              <a:rPr lang="en-US" dirty="0" smtClean="0">
                <a:solidFill>
                  <a:srgbClr val="000000"/>
                </a:solidFill>
              </a:rPr>
            </a:br>
            <a:r>
              <a:rPr lang="en-US" dirty="0" smtClean="0">
                <a:solidFill>
                  <a:srgbClr val="000000"/>
                </a:solidFill>
              </a:rPr>
              <a:t>If you need help to get yours, visit </a:t>
            </a:r>
            <a:r>
              <a:rPr lang="en-US" dirty="0">
                <a:solidFill>
                  <a:srgbClr val="000000"/>
                </a:solidFill>
              </a:rPr>
              <a:t>this </a:t>
            </a:r>
            <a:r>
              <a:rPr lang="en-US" dirty="0" smtClean="0">
                <a:solidFill>
                  <a:srgbClr val="000000"/>
                </a:solidFill>
              </a:rPr>
              <a:t>video I’ve created for you </a:t>
            </a:r>
            <a:r>
              <a:rPr lang="en-US" dirty="0">
                <a:solidFill>
                  <a:srgbClr val="000000"/>
                </a:solidFill>
                <a:hlinkClick r:id="rId4"/>
              </a:rPr>
              <a:t>https://youtu.be/ywhlAk8IQ_Q</a:t>
            </a:r>
            <a:br>
              <a:rPr lang="en-US" dirty="0">
                <a:solidFill>
                  <a:srgbClr val="000000"/>
                </a:solidFill>
                <a:hlinkClick r:id="rId4"/>
              </a:rPr>
            </a:br>
            <a:r>
              <a:rPr lang="en-US" dirty="0" smtClean="0">
                <a:solidFill>
                  <a:srgbClr val="000000"/>
                </a:solidFill>
              </a:rPr>
              <a:t/>
            </a:r>
            <a:br>
              <a:rPr lang="en-US" dirty="0" smtClean="0">
                <a:solidFill>
                  <a:srgbClr val="000000"/>
                </a:solidFill>
              </a:rPr>
            </a:br>
            <a:r>
              <a:rPr lang="en-US" dirty="0" smtClean="0">
                <a:solidFill>
                  <a:srgbClr val="000000"/>
                </a:solidFill>
              </a:rPr>
              <a:t>I am so thrilled and blown away by these life changing products, I have joined this fast growing company. I know that health, personal, financial and time stresses are a </a:t>
            </a:r>
            <a:r>
              <a:rPr lang="en-US" dirty="0">
                <a:solidFill>
                  <a:srgbClr val="000000"/>
                </a:solidFill>
              </a:rPr>
              <a:t>problem for many of you. </a:t>
            </a:r>
            <a:r>
              <a:rPr lang="en-US" dirty="0" smtClean="0">
                <a:solidFill>
                  <a:srgbClr val="000000"/>
                </a:solidFill>
              </a:rPr>
              <a:t>To find out how to remove these from your life, and if this is a good fit for you, visit here:</a:t>
            </a:r>
            <a:r>
              <a:rPr lang="en-US" dirty="0">
                <a:solidFill>
                  <a:srgbClr val="000000"/>
                </a:solidFill>
              </a:rPr>
              <a:t/>
            </a:r>
            <a:br>
              <a:rPr lang="en-US" dirty="0">
                <a:solidFill>
                  <a:srgbClr val="000000"/>
                </a:solidFill>
              </a:rPr>
            </a:br>
            <a:r>
              <a:rPr lang="en-US" dirty="0">
                <a:solidFill>
                  <a:srgbClr val="000000"/>
                </a:solidFill>
                <a:hlinkClick r:id="rId5"/>
              </a:rPr>
              <a:t>http://reimagine.kyaniviral.com/home_vsqr5.</a:t>
            </a:r>
            <a:r>
              <a:rPr lang="en-US" dirty="0" smtClean="0">
                <a:solidFill>
                  <a:srgbClr val="000000"/>
                </a:solidFill>
                <a:hlinkClick r:id="rId5"/>
              </a:rPr>
              <a:t>php</a:t>
            </a:r>
            <a:endParaRPr lang="en-US" dirty="0">
              <a:solidFill>
                <a:srgbClr val="000000"/>
              </a:solidFill>
            </a:endParaRPr>
          </a:p>
        </p:txBody>
      </p:sp>
    </p:spTree>
    <p:extLst>
      <p:ext uri="{BB962C8B-B14F-4D97-AF65-F5344CB8AC3E}">
        <p14:creationId xmlns:p14="http://schemas.microsoft.com/office/powerpoint/2010/main" val="204950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itney_Thore_Chair.jpg"/>
          <p:cNvPicPr>
            <a:picLocks noGrp="1" noChangeAspect="1"/>
          </p:cNvPicPr>
          <p:nvPr>
            <p:ph idx="1"/>
          </p:nvPr>
        </p:nvPicPr>
        <p:blipFill>
          <a:blip r:embed="rId2">
            <a:extLst>
              <a:ext uri="{28A0092B-C50C-407E-A947-70E740481C1C}">
                <a14:useLocalDpi xmlns:a14="http://schemas.microsoft.com/office/drawing/2010/main" val="0"/>
              </a:ext>
            </a:extLst>
          </a:blip>
          <a:srcRect l="24414" r="24414"/>
          <a:stretch>
            <a:fillRect/>
          </a:stretch>
        </p:blipFill>
        <p:spPr>
          <a:xfrm>
            <a:off x="457200" y="1752601"/>
            <a:ext cx="1863147" cy="2591100"/>
          </a:xfrm>
        </p:spPr>
      </p:pic>
      <p:pic>
        <p:nvPicPr>
          <p:cNvPr id="5" name="Picture 4" descr="Victoria Beckh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930468"/>
            <a:ext cx="1951687" cy="2927531"/>
          </a:xfrm>
          <a:prstGeom prst="rect">
            <a:avLst/>
          </a:prstGeom>
        </p:spPr>
      </p:pic>
      <p:pic>
        <p:nvPicPr>
          <p:cNvPr id="6" name="Picture 5" descr="Jillian Michae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947" y="2328495"/>
            <a:ext cx="2495391" cy="4030411"/>
          </a:xfrm>
          <a:prstGeom prst="rect">
            <a:avLst/>
          </a:prstGeom>
        </p:spPr>
      </p:pic>
      <p:pic>
        <p:nvPicPr>
          <p:cNvPr id="7" name="Picture 6" descr="Jools Oli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622" y="565818"/>
            <a:ext cx="1913142" cy="2373566"/>
          </a:xfrm>
          <a:prstGeom prst="rect">
            <a:avLst/>
          </a:prstGeom>
        </p:spPr>
      </p:pic>
      <p:pic>
        <p:nvPicPr>
          <p:cNvPr id="8" name="Picture 7" descr="PCOS woma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643" y="4735478"/>
            <a:ext cx="3507295" cy="1992781"/>
          </a:xfrm>
          <a:prstGeom prst="rect">
            <a:avLst/>
          </a:prstGeom>
        </p:spPr>
      </p:pic>
      <p:sp>
        <p:nvSpPr>
          <p:cNvPr id="9" name="Title 8"/>
          <p:cNvSpPr>
            <a:spLocks noGrp="1"/>
          </p:cNvSpPr>
          <p:nvPr>
            <p:ph type="title"/>
          </p:nvPr>
        </p:nvSpPr>
        <p:spPr/>
        <p:txBody>
          <a:bodyPr/>
          <a:lstStyle/>
          <a:p>
            <a:r>
              <a:rPr lang="en-US" dirty="0" smtClean="0">
                <a:solidFill>
                  <a:srgbClr val="800000"/>
                </a:solidFill>
              </a:rPr>
              <a:t>What Does PCOS Look Like?</a:t>
            </a:r>
            <a:endParaRPr lang="en-US" dirty="0">
              <a:solidFill>
                <a:srgbClr val="800000"/>
              </a:solidFill>
            </a:endParaRPr>
          </a:p>
        </p:txBody>
      </p:sp>
      <p:pic>
        <p:nvPicPr>
          <p:cNvPr id="10" name="Picture 9" descr="PCOS pimples pictur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4544" y="2051770"/>
            <a:ext cx="2593938" cy="1775227"/>
          </a:xfrm>
          <a:prstGeom prst="rect">
            <a:avLst/>
          </a:prstGeom>
        </p:spPr>
      </p:pic>
    </p:spTree>
    <p:extLst>
      <p:ext uri="{BB962C8B-B14F-4D97-AF65-F5344CB8AC3E}">
        <p14:creationId xmlns:p14="http://schemas.microsoft.com/office/powerpoint/2010/main" val="70800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744"/>
            <a:ext cx="7620001" cy="1440896"/>
          </a:xfrm>
        </p:spPr>
        <p:txBody>
          <a:bodyPr>
            <a:normAutofit fontScale="90000"/>
          </a:bodyPr>
          <a:lstStyle/>
          <a:p>
            <a:r>
              <a:rPr lang="en-US" dirty="0">
                <a:solidFill>
                  <a:srgbClr val="800000"/>
                </a:solidFill>
              </a:rPr>
              <a:t>Stress &amp; Sympathic Dominance</a:t>
            </a:r>
            <a:br>
              <a:rPr lang="en-US" dirty="0">
                <a:solidFill>
                  <a:srgbClr val="800000"/>
                </a:solidFill>
              </a:rPr>
            </a:br>
            <a:endParaRPr lang="en-US" dirty="0">
              <a:solidFill>
                <a:srgbClr val="800000"/>
              </a:solidFill>
            </a:endParaRPr>
          </a:p>
        </p:txBody>
      </p:sp>
      <p:sp>
        <p:nvSpPr>
          <p:cNvPr id="3" name="Content Placeholder 2"/>
          <p:cNvSpPr>
            <a:spLocks noGrp="1"/>
          </p:cNvSpPr>
          <p:nvPr>
            <p:ph idx="1"/>
          </p:nvPr>
        </p:nvSpPr>
        <p:spPr>
          <a:xfrm>
            <a:off x="457200" y="1599640"/>
            <a:ext cx="7620000" cy="4526523"/>
          </a:xfrm>
        </p:spPr>
        <p:txBody>
          <a:bodyPr/>
          <a:lstStyle/>
          <a:p>
            <a:r>
              <a:rPr lang="en-US" dirty="0" smtClean="0"/>
              <a:t>If we think about stress, our body is designed for a short term response to help us fight or escape from a threat, or survive a famine.</a:t>
            </a:r>
            <a:br>
              <a:rPr lang="en-US" dirty="0" smtClean="0"/>
            </a:br>
            <a:r>
              <a:rPr lang="en-US" dirty="0" smtClean="0"/>
              <a:t/>
            </a:r>
            <a:br>
              <a:rPr lang="en-US" dirty="0" smtClean="0"/>
            </a:br>
            <a:r>
              <a:rPr lang="en-US" dirty="0" smtClean="0"/>
              <a:t>These days, it’s not too often we are </a:t>
            </a:r>
            <a:br>
              <a:rPr lang="en-US" dirty="0" smtClean="0"/>
            </a:br>
            <a:r>
              <a:rPr lang="en-US" dirty="0" smtClean="0"/>
              <a:t>jumped by a carnivorous animal, </a:t>
            </a:r>
            <a:br>
              <a:rPr lang="en-US" dirty="0" smtClean="0"/>
            </a:br>
            <a:r>
              <a:rPr lang="en-US" dirty="0" smtClean="0"/>
              <a:t>attacked by someone wanting the </a:t>
            </a:r>
            <a:br>
              <a:rPr lang="en-US" dirty="0" smtClean="0"/>
            </a:br>
            <a:r>
              <a:rPr lang="en-US" dirty="0" smtClean="0"/>
              <a:t>fur coat off our back, or have to worry</a:t>
            </a:r>
            <a:br>
              <a:rPr lang="en-US" dirty="0" smtClean="0"/>
            </a:br>
            <a:r>
              <a:rPr lang="en-US" dirty="0" smtClean="0"/>
              <a:t>about where our next meal is coming </a:t>
            </a:r>
            <a:br>
              <a:rPr lang="en-US" dirty="0" smtClean="0"/>
            </a:br>
            <a:r>
              <a:rPr lang="en-US" dirty="0" smtClean="0"/>
              <a:t>from… </a:t>
            </a:r>
            <a:br>
              <a:rPr lang="en-US" dirty="0" smtClean="0"/>
            </a:br>
            <a:r>
              <a:rPr lang="en-US" dirty="0" smtClean="0"/>
              <a:t/>
            </a:r>
            <a:br>
              <a:rPr lang="en-US" dirty="0" smtClean="0"/>
            </a:br>
            <a:r>
              <a:rPr lang="en-US" dirty="0" smtClean="0"/>
              <a:t>But the design remains.</a:t>
            </a:r>
            <a:br>
              <a:rPr lang="en-US" dirty="0" smtClean="0"/>
            </a:br>
            <a:r>
              <a:rPr lang="en-US" dirty="0" smtClean="0"/>
              <a:t/>
            </a:r>
            <a:br>
              <a:rPr lang="en-US" dirty="0" smtClean="0"/>
            </a:br>
            <a:endParaRPr lang="en-US" dirty="0"/>
          </a:p>
        </p:txBody>
      </p:sp>
      <p:pic>
        <p:nvPicPr>
          <p:cNvPr id="4" name="Picture 3" descr="ti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669" y="2702070"/>
            <a:ext cx="2915466" cy="3887288"/>
          </a:xfrm>
          <a:prstGeom prst="rect">
            <a:avLst/>
          </a:prstGeom>
        </p:spPr>
      </p:pic>
    </p:spTree>
    <p:extLst>
      <p:ext uri="{BB962C8B-B14F-4D97-AF65-F5344CB8AC3E}">
        <p14:creationId xmlns:p14="http://schemas.microsoft.com/office/powerpoint/2010/main" val="216555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rPr>
              <a:t>STRESs and the pcos infertility link</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a:t>Stress </a:t>
            </a:r>
            <a:r>
              <a:rPr lang="en-US" dirty="0" smtClean="0"/>
              <a:t>can:</a:t>
            </a:r>
            <a:br>
              <a:rPr lang="en-US" dirty="0" smtClean="0"/>
            </a:br>
            <a:r>
              <a:rPr lang="en-US" dirty="0"/>
              <a:t/>
            </a:r>
            <a:br>
              <a:rPr lang="en-US" dirty="0"/>
            </a:br>
            <a:r>
              <a:rPr lang="en-US" dirty="0" smtClean="0">
                <a:solidFill>
                  <a:srgbClr val="800000"/>
                </a:solidFill>
              </a:rPr>
              <a:t>Cause Insulin Resistance </a:t>
            </a:r>
            <a:r>
              <a:rPr lang="en-US" dirty="0" smtClean="0"/>
              <a:t>- we </a:t>
            </a:r>
            <a:r>
              <a:rPr lang="en-US" dirty="0"/>
              <a:t>need the sugar to stay in our blood so we can use it as energy to </a:t>
            </a:r>
            <a:r>
              <a:rPr lang="en-US" dirty="0" smtClean="0"/>
              <a:t>survive</a:t>
            </a:r>
            <a:br>
              <a:rPr lang="en-US" dirty="0" smtClean="0"/>
            </a:br>
            <a:r>
              <a:rPr lang="en-US" dirty="0" smtClean="0"/>
              <a:t/>
            </a:r>
            <a:br>
              <a:rPr lang="en-US" dirty="0" smtClean="0"/>
            </a:br>
            <a:r>
              <a:rPr lang="en-US" dirty="0" smtClean="0">
                <a:solidFill>
                  <a:srgbClr val="800000"/>
                </a:solidFill>
              </a:rPr>
              <a:t>Alter Fertility </a:t>
            </a:r>
            <a:r>
              <a:rPr lang="en-US" dirty="0" smtClean="0"/>
              <a:t>- a </a:t>
            </a:r>
            <a:r>
              <a:rPr lang="en-US" dirty="0"/>
              <a:t>survival situation is not the time to be </a:t>
            </a:r>
            <a:r>
              <a:rPr lang="en-US" dirty="0" smtClean="0"/>
              <a:t>making babies</a:t>
            </a:r>
            <a:br>
              <a:rPr lang="en-US" dirty="0" smtClean="0"/>
            </a:br>
            <a:r>
              <a:rPr lang="en-US" dirty="0" smtClean="0"/>
              <a:t/>
            </a:r>
            <a:br>
              <a:rPr lang="en-US" dirty="0" smtClean="0"/>
            </a:br>
            <a:r>
              <a:rPr lang="en-US" dirty="0" smtClean="0">
                <a:solidFill>
                  <a:srgbClr val="800000"/>
                </a:solidFill>
              </a:rPr>
              <a:t>Reduce Sex Hormone Binding Globule (SHBG) </a:t>
            </a:r>
            <a:r>
              <a:rPr lang="en-US" dirty="0" smtClean="0"/>
              <a:t>– which allows more free and active hormones to effect our cells, including testosterone</a:t>
            </a:r>
            <a:br>
              <a:rPr lang="en-US" dirty="0" smtClean="0"/>
            </a:br>
            <a:r>
              <a:rPr lang="en-US" dirty="0" smtClean="0"/>
              <a:t/>
            </a:r>
            <a:br>
              <a:rPr lang="en-US" dirty="0" smtClean="0"/>
            </a:br>
            <a:r>
              <a:rPr lang="en-US" dirty="0" smtClean="0">
                <a:solidFill>
                  <a:srgbClr val="800000"/>
                </a:solidFill>
              </a:rPr>
              <a:t>Reduce </a:t>
            </a:r>
            <a:r>
              <a:rPr lang="en-US" dirty="0">
                <a:solidFill>
                  <a:srgbClr val="800000"/>
                </a:solidFill>
              </a:rPr>
              <a:t>T</a:t>
            </a:r>
            <a:r>
              <a:rPr lang="en-US" dirty="0" smtClean="0">
                <a:solidFill>
                  <a:srgbClr val="800000"/>
                </a:solidFill>
              </a:rPr>
              <a:t>hyroid </a:t>
            </a:r>
            <a:r>
              <a:rPr lang="en-US" dirty="0">
                <a:solidFill>
                  <a:srgbClr val="800000"/>
                </a:solidFill>
              </a:rPr>
              <a:t>F</a:t>
            </a:r>
            <a:r>
              <a:rPr lang="en-US" dirty="0" smtClean="0">
                <a:solidFill>
                  <a:srgbClr val="800000"/>
                </a:solidFill>
              </a:rPr>
              <a:t>unction</a:t>
            </a:r>
            <a:r>
              <a:rPr lang="en-US" dirty="0" smtClean="0"/>
              <a:t> – to conserve energy</a:t>
            </a:r>
            <a:r>
              <a:rPr lang="en-US" dirty="0"/>
              <a:t> </a:t>
            </a:r>
            <a:r>
              <a:rPr lang="en-US" dirty="0" smtClean="0"/>
              <a:t>and reduce our fertility by reducing FSH production</a:t>
            </a:r>
            <a:endParaRPr lang="en-US" dirty="0"/>
          </a:p>
          <a:p>
            <a:endParaRPr lang="en-US" dirty="0"/>
          </a:p>
        </p:txBody>
      </p:sp>
    </p:spTree>
    <p:extLst>
      <p:ext uri="{BB962C8B-B14F-4D97-AF65-F5344CB8AC3E}">
        <p14:creationId xmlns:p14="http://schemas.microsoft.com/office/powerpoint/2010/main" val="2533871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412"/>
            <a:ext cx="6662602" cy="730603"/>
          </a:xfrm>
        </p:spPr>
        <p:txBody>
          <a:bodyPr/>
          <a:lstStyle/>
          <a:p>
            <a:r>
              <a:rPr lang="en-US" dirty="0" smtClean="0">
                <a:solidFill>
                  <a:srgbClr val="800000"/>
                </a:solidFill>
              </a:rPr>
              <a:t>Sympathic dominance</a:t>
            </a:r>
            <a:endParaRPr lang="en-US" dirty="0">
              <a:solidFill>
                <a:srgbClr val="800000"/>
              </a:solidFill>
            </a:endParaRPr>
          </a:p>
        </p:txBody>
      </p:sp>
      <p:sp>
        <p:nvSpPr>
          <p:cNvPr id="3" name="Content Placeholder 2"/>
          <p:cNvSpPr>
            <a:spLocks noGrp="1"/>
          </p:cNvSpPr>
          <p:nvPr>
            <p:ph idx="1"/>
          </p:nvPr>
        </p:nvSpPr>
        <p:spPr>
          <a:xfrm>
            <a:off x="457200" y="1569435"/>
            <a:ext cx="7620000" cy="4719227"/>
          </a:xfrm>
        </p:spPr>
        <p:txBody>
          <a:bodyPr>
            <a:noAutofit/>
          </a:bodyPr>
          <a:lstStyle/>
          <a:p>
            <a:r>
              <a:rPr lang="en-US" sz="2800" dirty="0" smtClean="0"/>
              <a:t>When we are under chronic stress, our bodies and minds become exhausted, and unable to relax. This is very common in PCOS, and especially for those experiencing the infertility cycle.</a:t>
            </a:r>
            <a:br>
              <a:rPr lang="en-US" sz="2800" dirty="0" smtClean="0"/>
            </a:br>
            <a:r>
              <a:rPr lang="en-US" sz="2800" dirty="0" smtClean="0"/>
              <a:t/>
            </a:r>
            <a:br>
              <a:rPr lang="en-US" sz="2800" dirty="0" smtClean="0"/>
            </a:br>
            <a:r>
              <a:rPr lang="en-US" sz="2800" dirty="0" smtClean="0"/>
              <a:t>Our SYMPATHIC (or “stress”) system dominants.</a:t>
            </a:r>
            <a:r>
              <a:rPr lang="en-US" sz="2800" dirty="0"/>
              <a:t> </a:t>
            </a:r>
            <a:r>
              <a:rPr lang="en-US" sz="2800" dirty="0" smtClean="0"/>
              <a:t>This alters health, and makes it even harder for women with PCOS to have healthy babies.</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val="678836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Stress tips</a:t>
            </a:r>
            <a:endParaRPr lang="en-US" dirty="0">
              <a:solidFill>
                <a:srgbClr val="8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800000"/>
                </a:solidFill>
              </a:rPr>
              <a:t>TIP 1: </a:t>
            </a:r>
            <a:r>
              <a:rPr lang="en-US" dirty="0" smtClean="0"/>
              <a:t>The pupil reflex may be altered in chronic stress. Have someone  </a:t>
            </a:r>
            <a:r>
              <a:rPr lang="en-US" dirty="0"/>
              <a:t>s</a:t>
            </a:r>
            <a:r>
              <a:rPr lang="en-US" dirty="0" smtClean="0"/>
              <a:t>hine a light into your pupil, it should contract and remain so. In people who have been under chronic stress, the pupil may contract and then dilate soon after. This is a sign of chronic stress, or sympathetic dominance.</a:t>
            </a:r>
            <a:br>
              <a:rPr lang="en-US" dirty="0" smtClean="0"/>
            </a:br>
            <a:r>
              <a:rPr lang="en-US" dirty="0" smtClean="0"/>
              <a:t/>
            </a:r>
            <a:br>
              <a:rPr lang="en-US" dirty="0" smtClean="0"/>
            </a:br>
            <a:r>
              <a:rPr lang="en-US" dirty="0" smtClean="0">
                <a:solidFill>
                  <a:srgbClr val="800000"/>
                </a:solidFill>
              </a:rPr>
              <a:t>TIP 2:</a:t>
            </a:r>
            <a:r>
              <a:rPr lang="en-US" dirty="0" smtClean="0"/>
              <a:t> To help reduce stress:</a:t>
            </a:r>
            <a:br>
              <a:rPr lang="en-US" dirty="0" smtClean="0"/>
            </a:br>
            <a:r>
              <a:rPr lang="en-US" dirty="0" smtClean="0"/>
              <a:t/>
            </a:r>
            <a:br>
              <a:rPr lang="en-US" dirty="0" smtClean="0"/>
            </a:br>
            <a:r>
              <a:rPr lang="en-US" dirty="0" smtClean="0">
                <a:solidFill>
                  <a:srgbClr val="800000"/>
                </a:solidFill>
              </a:rPr>
              <a:t>1</a:t>
            </a:r>
            <a:r>
              <a:rPr lang="en-US" dirty="0">
                <a:solidFill>
                  <a:srgbClr val="800000"/>
                </a:solidFill>
              </a:rPr>
              <a:t>) </a:t>
            </a:r>
            <a:r>
              <a:rPr lang="en-US" dirty="0" smtClean="0">
                <a:solidFill>
                  <a:srgbClr val="800000"/>
                </a:solidFill>
              </a:rPr>
              <a:t>Meditation </a:t>
            </a:r>
            <a:r>
              <a:rPr lang="en-US" dirty="0" smtClean="0"/>
              <a:t>– free PCOS 10-minute option at:</a:t>
            </a:r>
            <a:r>
              <a:rPr lang="en-US" dirty="0" smtClean="0">
                <a:hlinkClick r:id="rId2"/>
              </a:rPr>
              <a:t>http</a:t>
            </a:r>
            <a:r>
              <a:rPr lang="en-US" dirty="0">
                <a:solidFill>
                  <a:srgbClr val="000090"/>
                </a:solidFill>
                <a:hlinkClick r:id="rId2"/>
              </a:rPr>
              <a:t>://conqueryourpcosnaturally.com/daily-meditation-audio</a:t>
            </a:r>
            <a:r>
              <a:rPr lang="en-US" dirty="0" smtClean="0">
                <a:solidFill>
                  <a:srgbClr val="000090"/>
                </a:solidFill>
                <a:hlinkClick r:id="rId2"/>
              </a:rPr>
              <a:t>/</a:t>
            </a:r>
            <a:r>
              <a:rPr lang="en-US" dirty="0" smtClean="0">
                <a:solidFill>
                  <a:srgbClr val="000090"/>
                </a:solidFill>
              </a:rPr>
              <a:t> </a:t>
            </a:r>
            <a:br>
              <a:rPr lang="en-US" dirty="0" smtClean="0">
                <a:solidFill>
                  <a:srgbClr val="000090"/>
                </a:solidFill>
              </a:rPr>
            </a:br>
            <a:r>
              <a:rPr lang="en-US" dirty="0" smtClean="0"/>
              <a:t/>
            </a:r>
            <a:br>
              <a:rPr lang="en-US" dirty="0" smtClean="0"/>
            </a:br>
            <a:r>
              <a:rPr lang="en-US" dirty="0" smtClean="0">
                <a:solidFill>
                  <a:srgbClr val="800000"/>
                </a:solidFill>
              </a:rPr>
              <a:t>2) Enough sleep</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solidFill>
                  <a:srgbClr val="800000"/>
                </a:solidFill>
              </a:rPr>
              <a:t>3) Lifestyle dates</a:t>
            </a:r>
            <a:r>
              <a:rPr lang="en-US" dirty="0" smtClean="0"/>
              <a:t> (self time booked in to do something relaxing, fun, good for the soul)</a:t>
            </a:r>
            <a:br>
              <a:rPr lang="en-US" dirty="0" smtClean="0"/>
            </a:br>
            <a:r>
              <a:rPr lang="en-US" dirty="0" smtClean="0"/>
              <a:t/>
            </a:r>
            <a:br>
              <a:rPr lang="en-US" dirty="0" smtClean="0"/>
            </a:br>
            <a:r>
              <a:rPr lang="en-US" dirty="0" smtClean="0">
                <a:solidFill>
                  <a:srgbClr val="800000"/>
                </a:solidFill>
              </a:rPr>
              <a:t>4) Counselling</a:t>
            </a:r>
            <a:r>
              <a:rPr lang="en-US" dirty="0">
                <a:solidFill>
                  <a:srgbClr val="800000"/>
                </a:solidFill>
              </a:rPr>
              <a:t/>
            </a:r>
            <a:br>
              <a:rPr lang="en-US" dirty="0">
                <a:solidFill>
                  <a:srgbClr val="800000"/>
                </a:solidFill>
              </a:rPr>
            </a:br>
            <a:r>
              <a:rPr lang="en-US" dirty="0" smtClean="0">
                <a:solidFill>
                  <a:srgbClr val="800000"/>
                </a:solidFill>
              </a:rPr>
              <a:t/>
            </a:r>
            <a:br>
              <a:rPr lang="en-US" dirty="0" smtClean="0">
                <a:solidFill>
                  <a:srgbClr val="800000"/>
                </a:solidFill>
              </a:rPr>
            </a:br>
            <a:r>
              <a:rPr lang="en-US" dirty="0" smtClean="0">
                <a:solidFill>
                  <a:srgbClr val="800000"/>
                </a:solidFill>
              </a:rPr>
              <a:t>5) Regular exercise</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solidFill>
                  <a:srgbClr val="800000"/>
                </a:solidFill>
              </a:rPr>
              <a:t>6) Supplementing. </a:t>
            </a:r>
            <a:r>
              <a:rPr lang="en-US" dirty="0" smtClean="0">
                <a:solidFill>
                  <a:srgbClr val="000000"/>
                </a:solidFill>
              </a:rPr>
              <a:t>I have found </a:t>
            </a:r>
            <a:r>
              <a:rPr lang="en-US" dirty="0" err="1" smtClean="0">
                <a:solidFill>
                  <a:srgbClr val="000000"/>
                </a:solidFill>
              </a:rPr>
              <a:t>Kyani</a:t>
            </a:r>
            <a:r>
              <a:rPr lang="en-US" dirty="0" smtClean="0">
                <a:solidFill>
                  <a:srgbClr val="000000"/>
                </a:solidFill>
              </a:rPr>
              <a:t> a wonderful support for this.</a:t>
            </a:r>
            <a:endParaRPr lang="en-US" dirty="0">
              <a:solidFill>
                <a:srgbClr val="800000"/>
              </a:solidFill>
            </a:endParaRPr>
          </a:p>
        </p:txBody>
      </p:sp>
    </p:spTree>
    <p:extLst>
      <p:ext uri="{BB962C8B-B14F-4D97-AF65-F5344CB8AC3E}">
        <p14:creationId xmlns:p14="http://schemas.microsoft.com/office/powerpoint/2010/main" val="2932629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00"/>
            <a:ext cx="5791200" cy="620704"/>
          </a:xfrm>
        </p:spPr>
        <p:txBody>
          <a:bodyPr>
            <a:normAutofit fontScale="90000"/>
          </a:bodyPr>
          <a:lstStyle/>
          <a:p>
            <a:r>
              <a:rPr lang="en-US" dirty="0" smtClean="0">
                <a:solidFill>
                  <a:srgbClr val="800000"/>
                </a:solidFill>
              </a:rPr>
              <a:t>Chiropractic care</a:t>
            </a:r>
            <a:endParaRPr lang="en-US" dirty="0">
              <a:solidFill>
                <a:srgbClr val="800000"/>
              </a:solidFill>
            </a:endParaRPr>
          </a:p>
        </p:txBody>
      </p:sp>
      <p:pic>
        <p:nvPicPr>
          <p:cNvPr id="4" name="Content Placeholder 3" descr="roger sperry quote.jpg"/>
          <p:cNvPicPr>
            <a:picLocks noGrp="1" noChangeAspect="1"/>
          </p:cNvPicPr>
          <p:nvPr>
            <p:ph idx="1"/>
          </p:nvPr>
        </p:nvPicPr>
        <p:blipFill>
          <a:blip r:embed="rId2">
            <a:extLst>
              <a:ext uri="{28A0092B-C50C-407E-A947-70E740481C1C}">
                <a14:useLocalDpi xmlns:a14="http://schemas.microsoft.com/office/drawing/2010/main" val="0"/>
              </a:ext>
            </a:extLst>
          </a:blip>
          <a:srcRect t="11736" b="11736"/>
          <a:stretch>
            <a:fillRect/>
          </a:stretch>
        </p:blipFill>
        <p:spPr>
          <a:xfrm>
            <a:off x="4279667" y="903614"/>
            <a:ext cx="4562078" cy="2618443"/>
          </a:xfrm>
        </p:spPr>
      </p:pic>
      <p:sp>
        <p:nvSpPr>
          <p:cNvPr id="5" name="TextBox 4"/>
          <p:cNvSpPr txBox="1"/>
          <p:nvPr/>
        </p:nvSpPr>
        <p:spPr>
          <a:xfrm>
            <a:off x="457200" y="903614"/>
            <a:ext cx="8384545" cy="5632311"/>
          </a:xfrm>
          <a:prstGeom prst="rect">
            <a:avLst/>
          </a:prstGeom>
          <a:noFill/>
        </p:spPr>
        <p:txBody>
          <a:bodyPr wrap="square" rtlCol="0">
            <a:spAutoFit/>
          </a:bodyPr>
          <a:lstStyle/>
          <a:p>
            <a:r>
              <a:rPr lang="en-US" sz="2000" b="1" dirty="0" smtClean="0"/>
              <a:t>Movement of the spine is </a:t>
            </a:r>
            <a:br>
              <a:rPr lang="en-US" sz="2000" b="1" dirty="0" smtClean="0"/>
            </a:br>
            <a:r>
              <a:rPr lang="en-US" sz="2000" b="1" dirty="0" smtClean="0"/>
              <a:t>the main brain nutrient.</a:t>
            </a:r>
            <a:br>
              <a:rPr lang="en-US" sz="2000" b="1" dirty="0" smtClean="0"/>
            </a:br>
            <a:r>
              <a:rPr lang="en-US" sz="2000" b="1" dirty="0" smtClean="0"/>
              <a:t/>
            </a:r>
            <a:br>
              <a:rPr lang="en-US" sz="2000" b="1" dirty="0" smtClean="0"/>
            </a:br>
            <a:r>
              <a:rPr lang="en-US" sz="2000" b="1" dirty="0" smtClean="0">
                <a:solidFill>
                  <a:srgbClr val="800000"/>
                </a:solidFill>
              </a:rPr>
              <a:t>Chiropractic care </a:t>
            </a:r>
            <a:br>
              <a:rPr lang="en-US" sz="2000" b="1" dirty="0" smtClean="0">
                <a:solidFill>
                  <a:srgbClr val="800000"/>
                </a:solidFill>
              </a:rPr>
            </a:br>
            <a:r>
              <a:rPr lang="en-US" sz="2000" b="1" dirty="0" smtClean="0"/>
              <a:t>optimises spinal motion. </a:t>
            </a:r>
            <a:br>
              <a:rPr lang="en-US" sz="2000" b="1" dirty="0" smtClean="0"/>
            </a:br>
            <a:r>
              <a:rPr lang="en-US" sz="2000" b="1" dirty="0" smtClean="0"/>
              <a:t/>
            </a:r>
            <a:br>
              <a:rPr lang="en-US" sz="2000" b="1" dirty="0" smtClean="0"/>
            </a:br>
            <a:r>
              <a:rPr lang="en-US" sz="2000" b="1" dirty="0" smtClean="0"/>
              <a:t>This positively affects our </a:t>
            </a:r>
            <a:br>
              <a:rPr lang="en-US" sz="2000" b="1" dirty="0" smtClean="0"/>
            </a:br>
            <a:r>
              <a:rPr lang="en-US" sz="2000" b="1" dirty="0" smtClean="0"/>
              <a:t>happy hormones, our </a:t>
            </a:r>
            <a:br>
              <a:rPr lang="en-US" sz="2000" b="1" dirty="0" smtClean="0"/>
            </a:br>
            <a:r>
              <a:rPr lang="en-US" sz="2000" b="1" dirty="0" smtClean="0"/>
              <a:t>limbic (or emotions) centre, </a:t>
            </a:r>
            <a:br>
              <a:rPr lang="en-US" sz="2000" b="1" dirty="0" smtClean="0"/>
            </a:br>
            <a:r>
              <a:rPr lang="en-US" sz="2000" b="1" dirty="0" smtClean="0"/>
              <a:t>improves the function of our nervous system and the way our brain and body communicate and function (including our reproductive organs) and </a:t>
            </a:r>
            <a:r>
              <a:rPr lang="en-US" sz="2000" b="1" dirty="0" smtClean="0">
                <a:solidFill>
                  <a:srgbClr val="800000"/>
                </a:solidFill>
              </a:rPr>
              <a:t>balances the  sympathic (stress) versus parasympathic (relax) response.</a:t>
            </a:r>
            <a:br>
              <a:rPr lang="en-US" sz="2000" b="1" dirty="0" smtClean="0">
                <a:solidFill>
                  <a:srgbClr val="800000"/>
                </a:solidFill>
              </a:rPr>
            </a:br>
            <a:r>
              <a:rPr lang="en-US" sz="2000" b="1" dirty="0" smtClean="0">
                <a:solidFill>
                  <a:srgbClr val="800000"/>
                </a:solidFill>
              </a:rPr>
              <a:t/>
            </a:r>
            <a:br>
              <a:rPr lang="en-US" sz="2000" b="1" dirty="0" smtClean="0">
                <a:solidFill>
                  <a:srgbClr val="800000"/>
                </a:solidFill>
              </a:rPr>
            </a:br>
            <a:r>
              <a:rPr lang="en-US" sz="2000" b="1" dirty="0" smtClean="0">
                <a:solidFill>
                  <a:srgbClr val="800000"/>
                </a:solidFill>
              </a:rPr>
              <a:t>If you are in South Australia and would like to be checked by a Chiropractor, let me know and I will organise a </a:t>
            </a:r>
            <a:r>
              <a:rPr lang="en-US" sz="2000" b="1" dirty="0" smtClean="0"/>
              <a:t>complimentary initial consultation, including </a:t>
            </a:r>
            <a:r>
              <a:rPr lang="en-US" sz="2000" b="1" dirty="0" smtClean="0">
                <a:solidFill>
                  <a:srgbClr val="800000"/>
                </a:solidFill>
              </a:rPr>
              <a:t>history, assessment, examination, X-rays (if needed, and you’re definitely not pregnant), and opinion.</a:t>
            </a:r>
            <a:endParaRPr lang="en-US" sz="2000" b="1" dirty="0">
              <a:solidFill>
                <a:srgbClr val="800000"/>
              </a:solidFill>
            </a:endParaRPr>
          </a:p>
        </p:txBody>
      </p:sp>
    </p:spTree>
    <p:extLst>
      <p:ext uri="{BB962C8B-B14F-4D97-AF65-F5344CB8AC3E}">
        <p14:creationId xmlns:p14="http://schemas.microsoft.com/office/powerpoint/2010/main" val="251200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24" y="744870"/>
            <a:ext cx="7427654" cy="779447"/>
          </a:xfrm>
        </p:spPr>
        <p:txBody>
          <a:bodyPr/>
          <a:lstStyle/>
          <a:p>
            <a:r>
              <a:rPr lang="en-US" dirty="0" smtClean="0">
                <a:solidFill>
                  <a:srgbClr val="800000"/>
                </a:solidFill>
              </a:rPr>
              <a:t>BreastFeeding In pcos</a:t>
            </a:r>
            <a:endParaRPr lang="en-US" dirty="0">
              <a:solidFill>
                <a:srgbClr val="800000"/>
              </a:solidFill>
            </a:endParaRPr>
          </a:p>
        </p:txBody>
      </p:sp>
      <p:sp>
        <p:nvSpPr>
          <p:cNvPr id="3" name="Content Placeholder 2"/>
          <p:cNvSpPr>
            <a:spLocks noGrp="1"/>
          </p:cNvSpPr>
          <p:nvPr>
            <p:ph idx="1"/>
          </p:nvPr>
        </p:nvSpPr>
        <p:spPr>
          <a:xfrm>
            <a:off x="559224" y="1746817"/>
            <a:ext cx="7620000" cy="4373563"/>
          </a:xfrm>
        </p:spPr>
        <p:txBody>
          <a:bodyPr>
            <a:normAutofit/>
          </a:bodyPr>
          <a:lstStyle/>
          <a:p>
            <a:r>
              <a:rPr lang="en-US" dirty="0" smtClean="0"/>
              <a:t>“Women with PCOS appear to have a reduced breastfeeding rate in early post-partum. Possibly gestational DHEA-S may negatively influence </a:t>
            </a:r>
            <a:r>
              <a:rPr lang="en-US" dirty="0"/>
              <a:t>breastfeeding rate</a:t>
            </a:r>
            <a:r>
              <a:rPr lang="en-US" dirty="0" smtClean="0"/>
              <a:t>”</a:t>
            </a:r>
            <a:r>
              <a:rPr lang="en-US" dirty="0"/>
              <a:t/>
            </a:r>
            <a:br>
              <a:rPr lang="en-US" dirty="0"/>
            </a:br>
            <a:r>
              <a:rPr lang="en-US" sz="1000" b="0" dirty="0"/>
              <a:t>http://onlinelibrary.wiley.com/doi/10.1080/</a:t>
            </a:r>
            <a:r>
              <a:rPr lang="en-US" sz="1000" b="0" dirty="0" smtClean="0"/>
              <a:t>00016340802007676/abstract</a:t>
            </a:r>
            <a:r>
              <a:rPr lang="en-US" sz="1000" b="0" dirty="0"/>
              <a:t>;jsessionid=713759FF14A90834B04603198F43F0D8.f04t04?userIsAuthenticated=false&amp;deniedAccessCustomisedMessage</a:t>
            </a:r>
            <a:r>
              <a:rPr lang="en-US" sz="1000" b="0" dirty="0" smtClean="0"/>
              <a:t>=</a:t>
            </a:r>
            <a:br>
              <a:rPr lang="en-US" sz="1000" b="0" dirty="0" smtClean="0"/>
            </a:br>
            <a:r>
              <a:rPr lang="en-US" sz="1000" b="0" dirty="0" smtClean="0"/>
              <a:t/>
            </a:r>
            <a:br>
              <a:rPr lang="en-US" sz="1000" b="0" dirty="0" smtClean="0"/>
            </a:br>
            <a:r>
              <a:rPr lang="en-US" b="0" dirty="0" smtClean="0"/>
              <a:t>“</a:t>
            </a:r>
            <a:r>
              <a:rPr lang="en-US" dirty="0"/>
              <a:t>W</a:t>
            </a:r>
            <a:r>
              <a:rPr lang="en-US" dirty="0" smtClean="0"/>
              <a:t>omen with PCOS who had no breast size increase in pregnancy seem to be more metabolically disturbed and less able to breastfeed</a:t>
            </a:r>
            <a:r>
              <a:rPr lang="en-US" dirty="0"/>
              <a:t>”</a:t>
            </a:r>
            <a:br>
              <a:rPr lang="en-US" dirty="0"/>
            </a:br>
            <a:r>
              <a:rPr lang="en-US" sz="1000" b="0" dirty="0"/>
              <a:t>http://onlinelibrary.wiley.com/doi/10.1111/j.1471-0528.2012.03449.x/</a:t>
            </a:r>
            <a:r>
              <a:rPr lang="en-US" sz="1000" b="0" dirty="0" smtClean="0"/>
              <a:t>full</a:t>
            </a:r>
            <a:br>
              <a:rPr lang="en-US" sz="1000" b="0" dirty="0" smtClean="0"/>
            </a:br>
            <a:r>
              <a:rPr lang="en-US" sz="1000" b="0" dirty="0" smtClean="0"/>
              <a:t/>
            </a:r>
            <a:br>
              <a:rPr lang="en-US" sz="1000" b="0" dirty="0" smtClean="0"/>
            </a:br>
            <a:r>
              <a:rPr lang="en-US" sz="1000" b="0" dirty="0" smtClean="0"/>
              <a:t/>
            </a:r>
            <a:br>
              <a:rPr lang="en-US" sz="1000" b="0" dirty="0" smtClean="0"/>
            </a:br>
            <a:r>
              <a:rPr lang="en-US" dirty="0" smtClean="0"/>
              <a:t>“There is a strong link between weight and breastfeeding. For every 5 unit increase</a:t>
            </a:r>
            <a:r>
              <a:rPr lang="en-US" dirty="0"/>
              <a:t> </a:t>
            </a:r>
            <a:r>
              <a:rPr lang="en-US" dirty="0" smtClean="0"/>
              <a:t>in BMI there is an approximate 20-day reduction in breastfeeding”</a:t>
            </a:r>
            <a:br>
              <a:rPr lang="en-US" dirty="0" smtClean="0"/>
            </a:br>
            <a:r>
              <a:rPr lang="en-US" sz="1000" b="0" dirty="0" smtClean="0"/>
              <a:t>Study: Rising waistlines feeding reproductive health issues. Professor Helena Teede</a:t>
            </a:r>
            <a:endParaRPr lang="en-US" sz="1000" b="0" dirty="0"/>
          </a:p>
        </p:txBody>
      </p:sp>
    </p:spTree>
    <p:extLst>
      <p:ext uri="{BB962C8B-B14F-4D97-AF65-F5344CB8AC3E}">
        <p14:creationId xmlns:p14="http://schemas.microsoft.com/office/powerpoint/2010/main" val="3514334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1197"/>
            <a:ext cx="8306455" cy="2115335"/>
          </a:xfrm>
        </p:spPr>
        <p:txBody>
          <a:bodyPr>
            <a:normAutofit fontScale="90000"/>
          </a:bodyPr>
          <a:lstStyle/>
          <a:p>
            <a:r>
              <a:rPr lang="en-US" dirty="0" smtClean="0">
                <a:solidFill>
                  <a:srgbClr val="800000"/>
                </a:solidFill>
              </a:rPr>
              <a:t>So When you do Have your miracle baby, you may need some more support From your health team. And That’s ok!</a:t>
            </a:r>
            <a:endParaRPr lang="en-US" dirty="0">
              <a:solidFill>
                <a:srgbClr val="800000"/>
              </a:solidFill>
            </a:endParaRPr>
          </a:p>
        </p:txBody>
      </p:sp>
      <p:sp>
        <p:nvSpPr>
          <p:cNvPr id="3" name="Content Placeholder 2"/>
          <p:cNvSpPr>
            <a:spLocks noGrp="1"/>
          </p:cNvSpPr>
          <p:nvPr>
            <p:ph idx="1"/>
          </p:nvPr>
        </p:nvSpPr>
        <p:spPr>
          <a:xfrm>
            <a:off x="457200" y="2477242"/>
            <a:ext cx="7620000" cy="3648921"/>
          </a:xfrm>
        </p:spPr>
        <p:txBody>
          <a:bodyPr>
            <a:normAutofit fontScale="70000" lnSpcReduction="20000"/>
          </a:bodyPr>
          <a:lstStyle/>
          <a:p>
            <a:r>
              <a:rPr lang="en-US" dirty="0" smtClean="0">
                <a:solidFill>
                  <a:srgbClr val="800000"/>
                </a:solidFill>
              </a:rPr>
              <a:t>Your Lactation </a:t>
            </a:r>
            <a:r>
              <a:rPr lang="en-US" dirty="0">
                <a:solidFill>
                  <a:srgbClr val="800000"/>
                </a:solidFill>
              </a:rPr>
              <a:t>C</a:t>
            </a:r>
            <a:r>
              <a:rPr lang="en-US" dirty="0" smtClean="0">
                <a:solidFill>
                  <a:srgbClr val="800000"/>
                </a:solidFill>
              </a:rPr>
              <a:t>onsultant</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solidFill>
                  <a:srgbClr val="800000"/>
                </a:solidFill>
              </a:rPr>
              <a:t>Your Medical Doctors</a:t>
            </a:r>
            <a:br>
              <a:rPr lang="en-US" dirty="0" smtClean="0">
                <a:solidFill>
                  <a:srgbClr val="800000"/>
                </a:solidFill>
              </a:rPr>
            </a:br>
            <a:r>
              <a:rPr lang="en-US" dirty="0" smtClean="0"/>
              <a:t/>
            </a:r>
            <a:br>
              <a:rPr lang="en-US" dirty="0" smtClean="0"/>
            </a:br>
            <a:r>
              <a:rPr lang="en-US" dirty="0" smtClean="0">
                <a:solidFill>
                  <a:srgbClr val="800000"/>
                </a:solidFill>
              </a:rPr>
              <a:t>Your Chiropractor</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t>Breastfeeding </a:t>
            </a:r>
            <a:r>
              <a:rPr lang="en-US" dirty="0"/>
              <a:t>can be adversely effected by the birth, especially so in traumatic, assisted or caesarian entrances to the </a:t>
            </a:r>
            <a:r>
              <a:rPr lang="en-US" dirty="0" smtClean="0"/>
              <a:t>world.</a:t>
            </a:r>
            <a:br>
              <a:rPr lang="en-US" dirty="0" smtClean="0"/>
            </a:br>
            <a:r>
              <a:rPr lang="en-US" dirty="0" smtClean="0"/>
              <a:t/>
            </a:r>
            <a:br>
              <a:rPr lang="en-US" dirty="0" smtClean="0"/>
            </a:br>
            <a:r>
              <a:rPr lang="en-US" dirty="0" smtClean="0"/>
              <a:t>Having </a:t>
            </a:r>
            <a:r>
              <a:rPr lang="en-US" dirty="0"/>
              <a:t>babies checked by a Chiropractor is </a:t>
            </a:r>
            <a:r>
              <a:rPr lang="en-US" dirty="0" smtClean="0"/>
              <a:t>important.</a:t>
            </a:r>
            <a:br>
              <a:rPr lang="en-US" dirty="0" smtClean="0"/>
            </a:br>
            <a:r>
              <a:rPr lang="en-US" dirty="0" smtClean="0"/>
              <a:t/>
            </a:r>
            <a:br>
              <a:rPr lang="en-US" dirty="0" smtClean="0"/>
            </a:br>
            <a:r>
              <a:rPr lang="en-US" dirty="0" smtClean="0"/>
              <a:t>If </a:t>
            </a:r>
            <a:r>
              <a:rPr lang="en-US" dirty="0"/>
              <a:t>a baby </a:t>
            </a:r>
            <a:r>
              <a:rPr lang="en-US" dirty="0" smtClean="0"/>
              <a:t>is:</a:t>
            </a:r>
            <a:br>
              <a:rPr lang="en-US" dirty="0" smtClean="0"/>
            </a:br>
            <a:r>
              <a:rPr lang="en-US" dirty="0" smtClean="0"/>
              <a:t/>
            </a:r>
            <a:br>
              <a:rPr lang="en-US" dirty="0" smtClean="0"/>
            </a:br>
            <a:r>
              <a:rPr lang="en-US" dirty="0" smtClean="0"/>
              <a:t>- </a:t>
            </a:r>
            <a:r>
              <a:rPr lang="en-US" dirty="0"/>
              <a:t>not turning their head evenly to both </a:t>
            </a:r>
            <a:r>
              <a:rPr lang="en-US" dirty="0" smtClean="0"/>
              <a:t>sides</a:t>
            </a:r>
            <a:r>
              <a:rPr lang="en-US" dirty="0"/>
              <a:t/>
            </a:r>
            <a:br>
              <a:rPr lang="en-US" dirty="0"/>
            </a:br>
            <a:r>
              <a:rPr lang="en-US" dirty="0" smtClean="0"/>
              <a:t>- is </a:t>
            </a:r>
            <a:r>
              <a:rPr lang="en-US" dirty="0"/>
              <a:t>breastfeeding well from one side and either not from the other or needs to be in the ‘football hold’ on one </a:t>
            </a:r>
            <a:r>
              <a:rPr lang="en-US" dirty="0" smtClean="0"/>
              <a:t>side, or</a:t>
            </a:r>
            <a:br>
              <a:rPr lang="en-US" dirty="0" smtClean="0"/>
            </a:br>
            <a:r>
              <a:rPr lang="en-US" dirty="0" smtClean="0"/>
              <a:t>- is irritable, crying a lot, colicky</a:t>
            </a:r>
            <a:r>
              <a:rPr lang="en-US" dirty="0"/>
              <a:t/>
            </a:r>
            <a:br>
              <a:rPr lang="en-US" dirty="0"/>
            </a:br>
            <a:r>
              <a:rPr lang="en-US" dirty="0" smtClean="0"/>
              <a:t> </a:t>
            </a:r>
            <a:br>
              <a:rPr lang="en-US" dirty="0" smtClean="0"/>
            </a:br>
            <a:r>
              <a:rPr lang="en-US" dirty="0" smtClean="0"/>
              <a:t>These </a:t>
            </a:r>
            <a:r>
              <a:rPr lang="en-US" dirty="0"/>
              <a:t>can be a </a:t>
            </a:r>
            <a:r>
              <a:rPr lang="en-US" dirty="0" smtClean="0"/>
              <a:t>signs </a:t>
            </a:r>
            <a:r>
              <a:rPr lang="en-US" dirty="0"/>
              <a:t>of a cervical </a:t>
            </a:r>
            <a:r>
              <a:rPr lang="en-US" dirty="0" smtClean="0"/>
              <a:t>issue, </a:t>
            </a:r>
            <a:r>
              <a:rPr lang="en-US" dirty="0"/>
              <a:t>which can affect </a:t>
            </a:r>
            <a:r>
              <a:rPr lang="en-US" dirty="0" smtClean="0"/>
              <a:t>their </a:t>
            </a:r>
            <a:r>
              <a:rPr lang="en-US" dirty="0"/>
              <a:t>ability to attach and suck</a:t>
            </a:r>
            <a:r>
              <a:rPr lang="en-US" dirty="0" smtClean="0"/>
              <a:t>.</a:t>
            </a:r>
            <a:endParaRPr lang="en-US" dirty="0"/>
          </a:p>
        </p:txBody>
      </p:sp>
    </p:spTree>
    <p:extLst>
      <p:ext uri="{BB962C8B-B14F-4D97-AF65-F5344CB8AC3E}">
        <p14:creationId xmlns:p14="http://schemas.microsoft.com/office/powerpoint/2010/main" val="258254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092707" cy="1371600"/>
          </a:xfrm>
        </p:spPr>
        <p:txBody>
          <a:bodyPr>
            <a:normAutofit fontScale="90000"/>
          </a:bodyPr>
          <a:lstStyle/>
          <a:p>
            <a:r>
              <a:rPr lang="en-US" dirty="0" smtClean="0">
                <a:solidFill>
                  <a:srgbClr val="800000"/>
                </a:solidFill>
              </a:rPr>
              <a:t>I gently and firmly encourage you to Take Action, </a:t>
            </a:r>
            <a:r>
              <a:rPr lang="en-US" i="1" dirty="0" smtClean="0">
                <a:solidFill>
                  <a:srgbClr val="800000"/>
                </a:solidFill>
              </a:rPr>
              <a:t>Right now</a:t>
            </a:r>
            <a:endParaRPr lang="en-US" i="1" dirty="0">
              <a:solidFill>
                <a:srgbClr val="800000"/>
              </a:solidFill>
            </a:endParaRPr>
          </a:p>
        </p:txBody>
      </p:sp>
      <p:sp>
        <p:nvSpPr>
          <p:cNvPr id="3" name="Content Placeholder 2"/>
          <p:cNvSpPr>
            <a:spLocks noGrp="1"/>
          </p:cNvSpPr>
          <p:nvPr>
            <p:ph idx="1"/>
          </p:nvPr>
        </p:nvSpPr>
        <p:spPr>
          <a:xfrm>
            <a:off x="457200" y="1752600"/>
            <a:ext cx="8092706" cy="4924637"/>
          </a:xfrm>
        </p:spPr>
        <p:txBody>
          <a:bodyPr>
            <a:normAutofit lnSpcReduction="10000"/>
          </a:bodyPr>
          <a:lstStyle/>
          <a:p>
            <a:r>
              <a:rPr lang="en-US" dirty="0" smtClean="0"/>
              <a:t>I understand that </a:t>
            </a:r>
            <a:r>
              <a:rPr lang="en-US" dirty="0" smtClean="0">
                <a:solidFill>
                  <a:srgbClr val="800000"/>
                </a:solidFill>
              </a:rPr>
              <a:t>PCOS infertility </a:t>
            </a:r>
            <a:r>
              <a:rPr lang="en-US" dirty="0" smtClean="0"/>
              <a:t>can feel challenging on so many levels. Feeling overwhelmed, disempowered, guilty, confused… even not knowing where to begin. You may have only been diagnosed because of your failed attempts to conceive.</a:t>
            </a:r>
            <a:r>
              <a:rPr lang="en-US" dirty="0"/>
              <a:t/>
            </a:r>
            <a:br>
              <a:rPr lang="en-US" dirty="0"/>
            </a:br>
            <a:r>
              <a:rPr lang="en-US" dirty="0" smtClean="0"/>
              <a:t/>
            </a:r>
            <a:br>
              <a:rPr lang="en-US" dirty="0" smtClean="0"/>
            </a:br>
            <a:r>
              <a:rPr lang="en-US" dirty="0" smtClean="0"/>
              <a:t>Whether your diagnosis is recent, or you were diagnosed a long time ago, please know it’s common to feel this way. </a:t>
            </a:r>
            <a:r>
              <a:rPr lang="en-US" dirty="0" smtClean="0">
                <a:solidFill>
                  <a:srgbClr val="800000"/>
                </a:solidFill>
              </a:rPr>
              <a:t>You are normal and not alone.</a:t>
            </a:r>
            <a:br>
              <a:rPr lang="en-US" dirty="0" smtClean="0">
                <a:solidFill>
                  <a:srgbClr val="800000"/>
                </a:solidFill>
              </a:rPr>
            </a:br>
            <a:r>
              <a:rPr lang="en-US" dirty="0" smtClean="0"/>
              <a:t/>
            </a:r>
            <a:br>
              <a:rPr lang="en-US" dirty="0" smtClean="0"/>
            </a:br>
            <a:r>
              <a:rPr lang="en-US" dirty="0" smtClean="0"/>
              <a:t>Now you have important knowledge that most women with PCOS aren’t lucky enough to receive. And if you implement these simple changes, you are likely to significantly boost your fertility.</a:t>
            </a:r>
            <a:br>
              <a:rPr lang="en-US" dirty="0" smtClean="0"/>
            </a:br>
            <a:r>
              <a:rPr lang="en-US" dirty="0" smtClean="0"/>
              <a:t/>
            </a:r>
            <a:br>
              <a:rPr lang="en-US" dirty="0" smtClean="0"/>
            </a:br>
            <a:r>
              <a:rPr lang="en-US" dirty="0" smtClean="0"/>
              <a:t>But as important as knowledge is, it is useless without action. I’m going to guess that because you have watched this right to the end, you really want to become a Mum. And you’re ready…</a:t>
            </a:r>
            <a:endParaRPr lang="en-US" dirty="0"/>
          </a:p>
        </p:txBody>
      </p:sp>
    </p:spTree>
    <p:extLst>
      <p:ext uri="{BB962C8B-B14F-4D97-AF65-F5344CB8AC3E}">
        <p14:creationId xmlns:p14="http://schemas.microsoft.com/office/powerpoint/2010/main" val="2233529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r>
              <a:rPr lang="en-US" dirty="0" smtClean="0">
                <a:solidFill>
                  <a:srgbClr val="800000"/>
                </a:solidFill>
              </a:rPr>
              <a:t>I’m going to do something </a:t>
            </a:r>
            <a:r>
              <a:rPr lang="en-US" i="1" dirty="0" smtClean="0">
                <a:solidFill>
                  <a:srgbClr val="800000"/>
                </a:solidFill>
              </a:rPr>
              <a:t>for you </a:t>
            </a:r>
            <a:r>
              <a:rPr lang="en-US" dirty="0" smtClean="0">
                <a:solidFill>
                  <a:srgbClr val="800000"/>
                </a:solidFill>
              </a:rPr>
              <a:t>that I’ve never done before…</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800000"/>
                </a:solidFill>
              </a:rPr>
              <a:t>Remember how I said at the start that I had a fertility game changer for you? </a:t>
            </a:r>
            <a:r>
              <a:rPr lang="en-US" u="sng" dirty="0" smtClean="0">
                <a:solidFill>
                  <a:srgbClr val="800000"/>
                </a:solidFill>
              </a:rPr>
              <a:t>Here it is!</a:t>
            </a:r>
            <a:r>
              <a:rPr lang="en-US" dirty="0">
                <a:solidFill>
                  <a:srgbClr val="800000"/>
                </a:solidFill>
              </a:rPr>
              <a:t/>
            </a:r>
            <a:br>
              <a:rPr lang="en-US" dirty="0">
                <a:solidFill>
                  <a:srgbClr val="800000"/>
                </a:solidFill>
              </a:rPr>
            </a:br>
            <a:r>
              <a:rPr lang="en-US" dirty="0" smtClean="0"/>
              <a:t/>
            </a:r>
            <a:br>
              <a:rPr lang="en-US" dirty="0" smtClean="0"/>
            </a:br>
            <a:r>
              <a:rPr lang="en-US" dirty="0" smtClean="0"/>
              <a:t>I’ve been helping women with PCOS for so many years, and I’ve helped many women conceive and give birth to gorgeous, healthy, </a:t>
            </a:r>
            <a:r>
              <a:rPr lang="en-US" i="1" dirty="0" smtClean="0"/>
              <a:t>miracle babies</a:t>
            </a:r>
            <a:r>
              <a:rPr lang="en-US" dirty="0" smtClean="0"/>
              <a:t>. </a:t>
            </a:r>
            <a:r>
              <a:rPr lang="en-US" dirty="0" smtClean="0">
                <a:solidFill>
                  <a:srgbClr val="800000"/>
                </a:solidFill>
              </a:rPr>
              <a:t>And I want to help you too.</a:t>
            </a:r>
            <a:br>
              <a:rPr lang="en-US" dirty="0" smtClean="0">
                <a:solidFill>
                  <a:srgbClr val="800000"/>
                </a:solidFill>
              </a:rPr>
            </a:br>
            <a:r>
              <a:rPr lang="en-US" dirty="0" smtClean="0">
                <a:solidFill>
                  <a:srgbClr val="800000"/>
                </a:solidFill>
              </a:rPr>
              <a:t/>
            </a:r>
            <a:br>
              <a:rPr lang="en-US" dirty="0" smtClean="0">
                <a:solidFill>
                  <a:srgbClr val="800000"/>
                </a:solidFill>
              </a:rPr>
            </a:br>
            <a:r>
              <a:rPr lang="en-US" dirty="0" smtClean="0"/>
              <a:t>It brings tears to my eyes and joy to my heart when I receive another email or call to tell me that another baby is on it’s way, from a woman with PCOS who’d been struggling for years (even 10 years!) or who’d told they couldn’t ever have babies.</a:t>
            </a:r>
            <a:br>
              <a:rPr lang="en-US" dirty="0" smtClean="0"/>
            </a:br>
            <a:r>
              <a:rPr lang="en-US" dirty="0" smtClean="0"/>
              <a:t> </a:t>
            </a:r>
            <a:br>
              <a:rPr lang="en-US" dirty="0" smtClean="0"/>
            </a:br>
            <a:r>
              <a:rPr lang="en-US" dirty="0" smtClean="0"/>
              <a:t>So I racked my brain about </a:t>
            </a:r>
            <a:r>
              <a:rPr lang="en-US" dirty="0" smtClean="0">
                <a:solidFill>
                  <a:srgbClr val="800000"/>
                </a:solidFill>
              </a:rPr>
              <a:t>the very best way to help YOU…</a:t>
            </a:r>
            <a:endParaRPr lang="en-US" dirty="0">
              <a:solidFill>
                <a:srgbClr val="800000"/>
              </a:solidFill>
            </a:endParaRPr>
          </a:p>
        </p:txBody>
      </p:sp>
    </p:spTree>
    <p:extLst>
      <p:ext uri="{BB962C8B-B14F-4D97-AF65-F5344CB8AC3E}">
        <p14:creationId xmlns:p14="http://schemas.microsoft.com/office/powerpoint/2010/main" val="515349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r>
              <a:rPr lang="en-US" dirty="0">
                <a:solidFill>
                  <a:srgbClr val="800000"/>
                </a:solidFill>
              </a:rPr>
              <a:t>I’m going to do something </a:t>
            </a:r>
            <a:r>
              <a:rPr lang="en-US" i="1" dirty="0">
                <a:solidFill>
                  <a:srgbClr val="800000"/>
                </a:solidFill>
              </a:rPr>
              <a:t>for you </a:t>
            </a:r>
            <a:r>
              <a:rPr lang="en-US" dirty="0">
                <a:solidFill>
                  <a:srgbClr val="800000"/>
                </a:solidFill>
              </a:rPr>
              <a:t>that I’ve never done before…</a:t>
            </a:r>
            <a:endParaRPr lang="en-US" dirty="0"/>
          </a:p>
        </p:txBody>
      </p:sp>
      <p:sp>
        <p:nvSpPr>
          <p:cNvPr id="3" name="Content Placeholder 2"/>
          <p:cNvSpPr>
            <a:spLocks noGrp="1"/>
          </p:cNvSpPr>
          <p:nvPr>
            <p:ph idx="1"/>
          </p:nvPr>
        </p:nvSpPr>
        <p:spPr/>
        <p:txBody>
          <a:bodyPr/>
          <a:lstStyle/>
          <a:p>
            <a:r>
              <a:rPr lang="en-US" dirty="0" smtClean="0"/>
              <a:t>Helping </a:t>
            </a:r>
            <a:r>
              <a:rPr lang="en-US" dirty="0" smtClean="0">
                <a:solidFill>
                  <a:srgbClr val="800000"/>
                </a:solidFill>
              </a:rPr>
              <a:t>women like you </a:t>
            </a:r>
            <a:r>
              <a:rPr lang="en-US" dirty="0" smtClean="0"/>
              <a:t>to achieve their dreams and hopes of becoming a Mum, especially after so much struggle, really brings so much joy; to the new Mum, her partner, family, extended community, and yes, to me too!</a:t>
            </a:r>
            <a:br>
              <a:rPr lang="en-US" dirty="0" smtClean="0"/>
            </a:br>
            <a:r>
              <a:rPr lang="en-US" dirty="0" smtClean="0"/>
              <a:t/>
            </a:r>
            <a:br>
              <a:rPr lang="en-US" dirty="0" smtClean="0"/>
            </a:br>
            <a:r>
              <a:rPr lang="en-US" dirty="0" smtClean="0">
                <a:solidFill>
                  <a:srgbClr val="800000"/>
                </a:solidFill>
              </a:rPr>
              <a:t>I know the power of these strategies and advice. I’ve seen them work over and over and over again.</a:t>
            </a:r>
            <a:r>
              <a:rPr lang="en-US" dirty="0"/>
              <a:t/>
            </a:r>
            <a:br>
              <a:rPr lang="en-US" dirty="0"/>
            </a:br>
            <a:r>
              <a:rPr lang="en-US" dirty="0" smtClean="0"/>
              <a:t/>
            </a:r>
            <a:br>
              <a:rPr lang="en-US" dirty="0" smtClean="0"/>
            </a:br>
            <a:r>
              <a:rPr lang="en-US" dirty="0" smtClean="0"/>
              <a:t>And while I can’t </a:t>
            </a:r>
            <a:r>
              <a:rPr lang="en-US" i="1" dirty="0" smtClean="0"/>
              <a:t>absolutely guarantee </a:t>
            </a:r>
            <a:r>
              <a:rPr lang="en-US" dirty="0" smtClean="0"/>
              <a:t>you WILL become a Mum by following them, because I don’t know your history, or exact challenges, or the way the universe works, I am certain they may significantly boost your fertility and increase your chances profoundly. The research proves it. </a:t>
            </a:r>
            <a:endParaRPr lang="en-US" dirty="0"/>
          </a:p>
        </p:txBody>
      </p:sp>
    </p:spTree>
    <p:extLst>
      <p:ext uri="{BB962C8B-B14F-4D97-AF65-F5344CB8AC3E}">
        <p14:creationId xmlns:p14="http://schemas.microsoft.com/office/powerpoint/2010/main" val="1128768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Not What You thought?</a:t>
            </a:r>
            <a:endParaRPr lang="en-US" dirty="0">
              <a:solidFill>
                <a:srgbClr val="800000"/>
              </a:solidFill>
            </a:endParaRPr>
          </a:p>
        </p:txBody>
      </p:sp>
      <p:sp>
        <p:nvSpPr>
          <p:cNvPr id="3" name="Content Placeholder 2"/>
          <p:cNvSpPr>
            <a:spLocks noGrp="1"/>
          </p:cNvSpPr>
          <p:nvPr>
            <p:ph idx="1"/>
          </p:nvPr>
        </p:nvSpPr>
        <p:spPr>
          <a:xfrm>
            <a:off x="457199" y="1524318"/>
            <a:ext cx="8092707" cy="5039745"/>
          </a:xfrm>
        </p:spPr>
        <p:txBody>
          <a:bodyPr>
            <a:normAutofit fontScale="92500" lnSpcReduction="20000"/>
          </a:bodyPr>
          <a:lstStyle/>
          <a:p>
            <a:r>
              <a:rPr lang="en-US" dirty="0" smtClean="0"/>
              <a:t>As a woman with PCOS, sometimes your diagnosis will come after years of struggle because your problems were missed, sometimes it will come because you’ve been unsuccessful in conceiving, and when you do receive a diagnosis, chances are the information you’ve been given is lacking, incomplete, or worse, down right wrong for you.</a:t>
            </a:r>
            <a:br>
              <a:rPr lang="en-US" dirty="0" smtClean="0"/>
            </a:br>
            <a:r>
              <a:rPr lang="en-US" dirty="0" smtClean="0"/>
              <a:t/>
            </a:r>
            <a:br>
              <a:rPr lang="en-US" dirty="0" smtClean="0"/>
            </a:br>
            <a:r>
              <a:rPr lang="en-US" dirty="0" smtClean="0"/>
              <a:t/>
            </a:r>
            <a:br>
              <a:rPr lang="en-US" dirty="0" smtClean="0"/>
            </a:br>
            <a:r>
              <a:rPr lang="en-US" dirty="0" smtClean="0"/>
              <a:t>The pill, for example, one of the current main PCOS ‘treatments’ has been shown to cause insulin resistance – an underlying driver of PCOS. Ouch! You’ll find our why this could have an impact on your fertility shortly.</a:t>
            </a:r>
            <a:br>
              <a:rPr lang="en-US" dirty="0" smtClean="0"/>
            </a:br>
            <a:r>
              <a:rPr lang="en-US" dirty="0" smtClean="0"/>
              <a:t/>
            </a:r>
            <a:br>
              <a:rPr lang="en-US" dirty="0" smtClean="0"/>
            </a:br>
            <a:r>
              <a:rPr lang="en-US" dirty="0" smtClean="0"/>
              <a:t/>
            </a:r>
            <a:br>
              <a:rPr lang="en-US" dirty="0" smtClean="0"/>
            </a:br>
            <a:r>
              <a:rPr lang="en-US" dirty="0" smtClean="0"/>
              <a:t>As we begin, I want you to think about what you are </a:t>
            </a:r>
            <a:r>
              <a:rPr lang="en-US" i="1" dirty="0" smtClean="0">
                <a:solidFill>
                  <a:srgbClr val="800000"/>
                </a:solidFill>
              </a:rPr>
              <a:t>really willing to do </a:t>
            </a:r>
            <a:r>
              <a:rPr lang="en-US" dirty="0" smtClean="0"/>
              <a:t>to conquer your PCOS infertility.</a:t>
            </a:r>
            <a:br>
              <a:rPr lang="en-US" dirty="0" smtClean="0"/>
            </a:br>
            <a:r>
              <a:rPr lang="en-US" dirty="0" smtClean="0"/>
              <a:t/>
            </a:r>
            <a:br>
              <a:rPr lang="en-US" dirty="0" smtClean="0"/>
            </a:br>
            <a:r>
              <a:rPr lang="en-US" dirty="0" smtClean="0"/>
              <a:t>I have helped countless women do so, some easily, some with more effort, and this advice can be either implemented as a stand alone, or in conjunction with assisted fertility techniques.</a:t>
            </a:r>
            <a:br>
              <a:rPr lang="en-US" dirty="0" smtClean="0"/>
            </a:br>
            <a:endParaRPr lang="en-US" dirty="0" smtClean="0"/>
          </a:p>
        </p:txBody>
      </p:sp>
    </p:spTree>
    <p:extLst>
      <p:ext uri="{BB962C8B-B14F-4D97-AF65-F5344CB8AC3E}">
        <p14:creationId xmlns:p14="http://schemas.microsoft.com/office/powerpoint/2010/main" val="1597728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fontScale="90000"/>
          </a:bodyPr>
          <a:lstStyle/>
          <a:p>
            <a:r>
              <a:rPr lang="en-US" dirty="0">
                <a:solidFill>
                  <a:srgbClr val="800000"/>
                </a:solidFill>
              </a:rPr>
              <a:t>I’m going to do something </a:t>
            </a:r>
            <a:r>
              <a:rPr lang="en-US" i="1" dirty="0">
                <a:solidFill>
                  <a:srgbClr val="800000"/>
                </a:solidFill>
              </a:rPr>
              <a:t>for you </a:t>
            </a:r>
            <a:r>
              <a:rPr lang="en-US" dirty="0">
                <a:solidFill>
                  <a:srgbClr val="800000"/>
                </a:solidFill>
              </a:rPr>
              <a:t>that I’ve never done before…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Every system and process in our body requires optimal nutrition, and we women with PCOS need more. </a:t>
            </a:r>
            <a:br>
              <a:rPr lang="en-US" dirty="0"/>
            </a:br>
            <a:r>
              <a:rPr lang="en-US" dirty="0"/>
              <a:t/>
            </a:r>
            <a:br>
              <a:rPr lang="en-US" dirty="0"/>
            </a:br>
            <a:r>
              <a:rPr lang="en-US" dirty="0"/>
              <a:t>You need natural, potent antioxidant foods to help </a:t>
            </a:r>
            <a:r>
              <a:rPr lang="en-US" dirty="0" err="1"/>
              <a:t>sensitise</a:t>
            </a:r>
            <a:r>
              <a:rPr lang="en-US" dirty="0"/>
              <a:t> your insulin and reduce your inflammation. You need </a:t>
            </a:r>
            <a:br>
              <a:rPr lang="en-US" dirty="0"/>
            </a:br>
            <a:r>
              <a:rPr lang="en-US" dirty="0"/>
              <a:t>vitamins, minerals, co-factors, and foods filled with what’s been termed ‘life force’… That thing that lives in plants that transfers life to us. You need the critical compounds that help to fix and </a:t>
            </a:r>
            <a:r>
              <a:rPr lang="en-US" dirty="0" err="1"/>
              <a:t>maximise</a:t>
            </a:r>
            <a:r>
              <a:rPr lang="en-US" dirty="0"/>
              <a:t> your digestive systems. You need to replace the missing nutrients, so common in PCOS, that help both healing and growth.</a:t>
            </a:r>
            <a:br>
              <a:rPr lang="en-US" dirty="0"/>
            </a:br>
            <a:r>
              <a:rPr lang="en-US" dirty="0"/>
              <a:t/>
            </a:r>
            <a:br>
              <a:rPr lang="en-US" dirty="0"/>
            </a:br>
            <a:r>
              <a:rPr lang="en-US" dirty="0"/>
              <a:t>And sadly, it is nigh on impossible to get this in modern life without supplementing. But supplementing with nutritious, concentrated, powerful compounds from the best foods, not synthetics or second rate food sources… </a:t>
            </a:r>
            <a:r>
              <a:rPr lang="en-US" dirty="0">
                <a:solidFill>
                  <a:srgbClr val="800000"/>
                </a:solidFill>
              </a:rPr>
              <a:t>THAT’S A GAME CHANGER!</a:t>
            </a:r>
            <a:endParaRPr lang="en-US" dirty="0">
              <a:solidFill>
                <a:srgbClr val="800000"/>
              </a:solidFill>
            </a:endParaRPr>
          </a:p>
        </p:txBody>
      </p:sp>
    </p:spTree>
    <p:extLst>
      <p:ext uri="{BB962C8B-B14F-4D97-AF65-F5344CB8AC3E}">
        <p14:creationId xmlns:p14="http://schemas.microsoft.com/office/powerpoint/2010/main" val="2948311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162925" cy="1371600"/>
          </a:xfrm>
        </p:spPr>
        <p:txBody>
          <a:bodyPr>
            <a:normAutofit fontScale="90000"/>
          </a:bodyPr>
          <a:lstStyle/>
          <a:p>
            <a:r>
              <a:rPr lang="en-US" dirty="0">
                <a:solidFill>
                  <a:srgbClr val="800000"/>
                </a:solidFill>
              </a:rPr>
              <a:t>I’m going to do something </a:t>
            </a:r>
            <a:r>
              <a:rPr lang="en-US" i="1" dirty="0">
                <a:solidFill>
                  <a:srgbClr val="800000"/>
                </a:solidFill>
              </a:rPr>
              <a:t>for you </a:t>
            </a:r>
            <a:r>
              <a:rPr lang="en-US" dirty="0">
                <a:solidFill>
                  <a:srgbClr val="800000"/>
                </a:solidFill>
              </a:rPr>
              <a:t>that I’ve never done before…</a:t>
            </a:r>
            <a:endParaRPr lang="en-US" dirty="0"/>
          </a:p>
        </p:txBody>
      </p:sp>
      <p:sp>
        <p:nvSpPr>
          <p:cNvPr id="3" name="Content Placeholder 2"/>
          <p:cNvSpPr>
            <a:spLocks noGrp="1"/>
          </p:cNvSpPr>
          <p:nvPr>
            <p:ph idx="1"/>
          </p:nvPr>
        </p:nvSpPr>
        <p:spPr>
          <a:xfrm>
            <a:off x="457200" y="1752600"/>
            <a:ext cx="8162924" cy="4809067"/>
          </a:xfrm>
        </p:spPr>
        <p:txBody>
          <a:bodyPr>
            <a:normAutofit lnSpcReduction="10000"/>
          </a:bodyPr>
          <a:lstStyle/>
          <a:p>
            <a:r>
              <a:rPr lang="en-US" sz="1800" dirty="0"/>
              <a:t>Would you like your FREE membership to my program </a:t>
            </a:r>
            <a:r>
              <a:rPr lang="en-US" sz="1800" i="1" dirty="0">
                <a:solidFill>
                  <a:srgbClr val="800000"/>
                </a:solidFill>
              </a:rPr>
              <a:t>From PCOS To Pregnancy – The 31 Day Action P</a:t>
            </a:r>
            <a:r>
              <a:rPr lang="en-US" sz="1800" dirty="0">
                <a:solidFill>
                  <a:srgbClr val="800000"/>
                </a:solidFill>
              </a:rPr>
              <a:t>lan?</a:t>
            </a:r>
            <a:br>
              <a:rPr lang="en-US" sz="1800" dirty="0">
                <a:solidFill>
                  <a:srgbClr val="800000"/>
                </a:solidFill>
              </a:rPr>
            </a:br>
            <a:r>
              <a:rPr lang="en-US" sz="1800" dirty="0">
                <a:solidFill>
                  <a:srgbClr val="800000"/>
                </a:solidFill>
              </a:rPr>
              <a:t/>
            </a:r>
            <a:br>
              <a:rPr lang="en-US" sz="1800" dirty="0">
                <a:solidFill>
                  <a:srgbClr val="800000"/>
                </a:solidFill>
              </a:rPr>
            </a:br>
            <a:r>
              <a:rPr lang="en-US" sz="1800" dirty="0"/>
              <a:t>This </a:t>
            </a:r>
            <a:r>
              <a:rPr lang="en-US" sz="1800" i="1" dirty="0"/>
              <a:t>unique program </a:t>
            </a:r>
            <a:r>
              <a:rPr lang="en-US" sz="1800" dirty="0" smtClean="0"/>
              <a:t>contains </a:t>
            </a:r>
            <a:r>
              <a:rPr lang="en-US" sz="1800" dirty="0"/>
              <a:t>$373 </a:t>
            </a:r>
            <a:r>
              <a:rPr lang="en-US" sz="1800" dirty="0" smtClean="0"/>
              <a:t>worth of value, all tailored and targeted to helping women with PCOS become Mum’s.</a:t>
            </a:r>
            <a:br>
              <a:rPr lang="en-US" sz="1800" dirty="0" smtClean="0"/>
            </a:br>
            <a:r>
              <a:rPr lang="en-US" sz="1800" dirty="0" smtClean="0"/>
              <a:t/>
            </a:r>
            <a:br>
              <a:rPr lang="en-US" sz="1800" dirty="0" smtClean="0"/>
            </a:br>
            <a:r>
              <a:rPr lang="en-US" sz="1800" dirty="0" smtClean="0">
                <a:solidFill>
                  <a:srgbClr val="800000"/>
                </a:solidFill>
              </a:rPr>
              <a:t>It includes:</a:t>
            </a:r>
            <a:r>
              <a:rPr lang="en-US" sz="1800" dirty="0" smtClean="0"/>
              <a:t/>
            </a:r>
            <a:br>
              <a:rPr lang="en-US" sz="1800" dirty="0" smtClean="0"/>
            </a:br>
            <a:r>
              <a:rPr lang="en-US" sz="1800" dirty="0" smtClean="0"/>
              <a:t/>
            </a:r>
            <a:br>
              <a:rPr lang="en-US" sz="1800" dirty="0" smtClean="0"/>
            </a:br>
            <a:r>
              <a:rPr lang="en-US" sz="1800" dirty="0" smtClean="0"/>
              <a:t>Daily emails, strategies and The PCOS To Pregnancy Plan - from myself - to hold your virtual hand through this empowering process</a:t>
            </a:r>
            <a:br>
              <a:rPr lang="en-US" sz="1800" dirty="0" smtClean="0"/>
            </a:br>
            <a:r>
              <a:rPr lang="en-US" sz="1800" dirty="0" smtClean="0">
                <a:solidFill>
                  <a:srgbClr val="800000"/>
                </a:solidFill>
              </a:rPr>
              <a:t>The PCOS Diary – From Struggle To Success</a:t>
            </a:r>
            <a:r>
              <a:rPr lang="en-US" sz="1800" dirty="0" smtClean="0"/>
              <a:t/>
            </a:r>
            <a:br>
              <a:rPr lang="en-US" sz="1800" dirty="0" smtClean="0"/>
            </a:br>
            <a:r>
              <a:rPr lang="en-US" sz="1800" dirty="0" smtClean="0"/>
              <a:t>Expert PCOS Fertility Interviews </a:t>
            </a:r>
            <a:br>
              <a:rPr lang="en-US" sz="1800" dirty="0" smtClean="0"/>
            </a:br>
            <a:r>
              <a:rPr lang="en-US" sz="1800" dirty="0" smtClean="0">
                <a:solidFill>
                  <a:srgbClr val="800000"/>
                </a:solidFill>
              </a:rPr>
              <a:t>Special Report: Resistant Hormone Commonly Responsible For Infertility</a:t>
            </a:r>
            <a:r>
              <a:rPr lang="en-US" sz="1800" dirty="0" smtClean="0"/>
              <a:t/>
            </a:r>
            <a:br>
              <a:rPr lang="en-US" sz="1800" dirty="0" smtClean="0"/>
            </a:br>
            <a:r>
              <a:rPr lang="en-US" sz="1800" dirty="0" smtClean="0"/>
              <a:t>Special Report: Common PCOS Fertility Super Secret Revealed</a:t>
            </a:r>
            <a:br>
              <a:rPr lang="en-US" sz="1800" dirty="0" smtClean="0"/>
            </a:br>
            <a:r>
              <a:rPr lang="en-US" sz="1800" dirty="0" smtClean="0">
                <a:solidFill>
                  <a:srgbClr val="800000"/>
                </a:solidFill>
              </a:rPr>
              <a:t>Special Report: Understanding Menstrual &amp; Basal Charting For PCOS</a:t>
            </a:r>
            <a:br>
              <a:rPr lang="en-US" sz="1800" dirty="0" smtClean="0">
                <a:solidFill>
                  <a:srgbClr val="800000"/>
                </a:solidFill>
              </a:rPr>
            </a:br>
            <a:r>
              <a:rPr lang="en-US" sz="1800" dirty="0" smtClean="0"/>
              <a:t>Conquer Your PCOS – The Recipe Book</a:t>
            </a:r>
            <a:br>
              <a:rPr lang="en-US" sz="1800" dirty="0" smtClean="0"/>
            </a:br>
            <a:r>
              <a:rPr lang="en-US" sz="1800" dirty="0" smtClean="0">
                <a:solidFill>
                  <a:srgbClr val="800000"/>
                </a:solidFill>
              </a:rPr>
              <a:t>Your Healthy Foods List (you must know what to eat!)</a:t>
            </a:r>
            <a:br>
              <a:rPr lang="en-US" sz="1800" dirty="0" smtClean="0">
                <a:solidFill>
                  <a:srgbClr val="800000"/>
                </a:solidFill>
              </a:rPr>
            </a:br>
            <a:r>
              <a:rPr lang="en-US" sz="1800" dirty="0" smtClean="0"/>
              <a:t>Crush Male Infertility (often there a male challenges contributing also)</a:t>
            </a:r>
            <a:endParaRPr lang="en-US" sz="1800" dirty="0">
              <a:solidFill>
                <a:srgbClr val="800000"/>
              </a:solidFill>
            </a:endParaRPr>
          </a:p>
          <a:p>
            <a:endParaRPr lang="en-US" dirty="0"/>
          </a:p>
        </p:txBody>
      </p:sp>
    </p:spTree>
    <p:extLst>
      <p:ext uri="{BB962C8B-B14F-4D97-AF65-F5344CB8AC3E}">
        <p14:creationId xmlns:p14="http://schemas.microsoft.com/office/powerpoint/2010/main" val="3308324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smtClean="0">
                <a:solidFill>
                  <a:srgbClr val="800000"/>
                </a:solidFill>
              </a:rPr>
              <a:t>It’s Time to change your life, right now</a:t>
            </a:r>
            <a:endParaRPr lang="en-US" dirty="0">
              <a:solidFill>
                <a:srgbClr val="800000"/>
              </a:solidFill>
            </a:endParaRPr>
          </a:p>
        </p:txBody>
      </p:sp>
      <p:sp>
        <p:nvSpPr>
          <p:cNvPr id="3" name="Content Placeholder 2"/>
          <p:cNvSpPr>
            <a:spLocks noGrp="1"/>
          </p:cNvSpPr>
          <p:nvPr>
            <p:ph idx="1"/>
          </p:nvPr>
        </p:nvSpPr>
        <p:spPr/>
        <p:txBody>
          <a:bodyPr/>
          <a:lstStyle/>
          <a:p>
            <a:r>
              <a:rPr lang="en-US" i="1" dirty="0" smtClean="0"/>
              <a:t>I really believe in you</a:t>
            </a:r>
            <a:r>
              <a:rPr lang="en-US" dirty="0" smtClean="0"/>
              <a:t>, and I believe in these incredible </a:t>
            </a:r>
            <a:r>
              <a:rPr lang="en-US" dirty="0" err="1" smtClean="0"/>
              <a:t>Kyani</a:t>
            </a:r>
            <a:r>
              <a:rPr lang="en-US" dirty="0" smtClean="0"/>
              <a:t> products as well. I love taking them myself, and the health benefits for me have been profound.</a:t>
            </a:r>
            <a:br>
              <a:rPr lang="en-US" dirty="0" smtClean="0"/>
            </a:br>
            <a:r>
              <a:rPr lang="en-US" dirty="0" smtClean="0"/>
              <a:t/>
            </a:r>
            <a:br>
              <a:rPr lang="en-US" dirty="0" smtClean="0"/>
            </a:br>
            <a:r>
              <a:rPr lang="en-US" dirty="0" smtClean="0"/>
              <a:t>I want </a:t>
            </a:r>
            <a:r>
              <a:rPr lang="en-US" i="1" dirty="0" smtClean="0"/>
              <a:t>you</a:t>
            </a:r>
            <a:r>
              <a:rPr lang="en-US" dirty="0" smtClean="0"/>
              <a:t> to have the opportunity to experience what they can do for you too.</a:t>
            </a:r>
            <a:br>
              <a:rPr lang="en-US" dirty="0" smtClean="0"/>
            </a:br>
            <a:r>
              <a:rPr lang="en-US" dirty="0" smtClean="0"/>
              <a:t/>
            </a:r>
            <a:br>
              <a:rPr lang="en-US" dirty="0" smtClean="0"/>
            </a:br>
            <a:r>
              <a:rPr lang="en-US" dirty="0" smtClean="0"/>
              <a:t>So when </a:t>
            </a:r>
            <a:r>
              <a:rPr lang="en-US" dirty="0"/>
              <a:t>you invest in your 2+ months </a:t>
            </a:r>
            <a:r>
              <a:rPr lang="en-US" dirty="0" smtClean="0"/>
              <a:t>of the </a:t>
            </a:r>
            <a:r>
              <a:rPr lang="en-US" i="1" dirty="0" err="1">
                <a:solidFill>
                  <a:srgbClr val="800000"/>
                </a:solidFill>
              </a:rPr>
              <a:t>Kyani</a:t>
            </a:r>
            <a:r>
              <a:rPr lang="en-US" i="1" dirty="0">
                <a:solidFill>
                  <a:srgbClr val="800000"/>
                </a:solidFill>
              </a:rPr>
              <a:t> </a:t>
            </a:r>
            <a:r>
              <a:rPr lang="en-US" i="1" dirty="0" err="1">
                <a:solidFill>
                  <a:srgbClr val="800000"/>
                </a:solidFill>
              </a:rPr>
              <a:t>Xtreme</a:t>
            </a:r>
            <a:r>
              <a:rPr lang="en-US" i="1" dirty="0">
                <a:solidFill>
                  <a:srgbClr val="800000"/>
                </a:solidFill>
              </a:rPr>
              <a:t> Triangle of Health Pack</a:t>
            </a:r>
            <a:r>
              <a:rPr lang="en-US" dirty="0"/>
              <a:t> from </a:t>
            </a:r>
            <a:r>
              <a:rPr lang="en-US" dirty="0">
                <a:hlinkClick r:id="rId2"/>
              </a:rPr>
              <a:t>www.Reimagine.Kyani.Net</a:t>
            </a:r>
            <a:r>
              <a:rPr lang="en-US" dirty="0"/>
              <a:t> and choose </a:t>
            </a:r>
            <a:r>
              <a:rPr lang="en-US" dirty="0" err="1"/>
              <a:t>autoship</a:t>
            </a:r>
            <a:r>
              <a:rPr lang="en-US" dirty="0"/>
              <a:t> (this will save you money), I’m going to gift you </a:t>
            </a:r>
            <a:r>
              <a:rPr lang="en-US" dirty="0" smtClean="0"/>
              <a:t>this invaluable and incredible </a:t>
            </a:r>
            <a:r>
              <a:rPr lang="en-US" dirty="0"/>
              <a:t>membership </a:t>
            </a:r>
            <a:r>
              <a:rPr lang="en-US" dirty="0" smtClean="0"/>
              <a:t>to From PCOS To Pregnancy!</a:t>
            </a:r>
            <a:r>
              <a:rPr lang="en-US" dirty="0"/>
              <a:t/>
            </a:r>
            <a:br>
              <a:rPr lang="en-US" dirty="0"/>
            </a:br>
            <a:r>
              <a:rPr lang="en-US" dirty="0"/>
              <a:t/>
            </a:r>
            <a:br>
              <a:rPr lang="en-US" dirty="0"/>
            </a:br>
            <a:r>
              <a:rPr lang="en-US" dirty="0" smtClean="0"/>
              <a:t>Simple. But I want you to have another gift too…</a:t>
            </a:r>
            <a:endParaRPr lang="en-US" dirty="0"/>
          </a:p>
        </p:txBody>
      </p:sp>
    </p:spTree>
    <p:extLst>
      <p:ext uri="{BB962C8B-B14F-4D97-AF65-F5344CB8AC3E}">
        <p14:creationId xmlns:p14="http://schemas.microsoft.com/office/powerpoint/2010/main" val="2821737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755467" cy="1371600"/>
          </a:xfrm>
        </p:spPr>
        <p:txBody>
          <a:bodyPr>
            <a:normAutofit/>
          </a:bodyPr>
          <a:lstStyle/>
          <a:p>
            <a:r>
              <a:rPr lang="en-US" dirty="0" smtClean="0">
                <a:solidFill>
                  <a:srgbClr val="800000"/>
                </a:solidFill>
              </a:rPr>
              <a:t>Plus Your OWN </a:t>
            </a:r>
            <a:r>
              <a:rPr lang="en-US" dirty="0" err="1" smtClean="0">
                <a:solidFill>
                  <a:srgbClr val="800000"/>
                </a:solidFill>
              </a:rPr>
              <a:t>facebook</a:t>
            </a:r>
            <a:r>
              <a:rPr lang="en-US" dirty="0" smtClean="0">
                <a:solidFill>
                  <a:srgbClr val="800000"/>
                </a:solidFill>
              </a:rPr>
              <a:t> community too</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solidFill>
                  <a:srgbClr val="800000"/>
                </a:solidFill>
              </a:rPr>
              <a:t>PLUS…</a:t>
            </a:r>
            <a:br>
              <a:rPr lang="en-US" dirty="0" smtClean="0">
                <a:solidFill>
                  <a:srgbClr val="800000"/>
                </a:solidFill>
              </a:rPr>
            </a:br>
            <a:r>
              <a:rPr lang="en-US" dirty="0" smtClean="0"/>
              <a:t/>
            </a:r>
            <a:br>
              <a:rPr lang="en-US" dirty="0" smtClean="0"/>
            </a:br>
            <a:r>
              <a:rPr lang="en-US" dirty="0" smtClean="0"/>
              <a:t>I’ll also include a </a:t>
            </a:r>
            <a:r>
              <a:rPr lang="en-US" dirty="0" smtClean="0">
                <a:solidFill>
                  <a:srgbClr val="800000"/>
                </a:solidFill>
              </a:rPr>
              <a:t>lifetime membership to my secret PCOS Facebook fertility forum</a:t>
            </a:r>
            <a:r>
              <a:rPr lang="en-US" dirty="0" smtClean="0"/>
              <a:t>, full of lovely and supportive women who’ve either been where you currently are, or have now successfully and excitingly become pregnant, or are Mums.</a:t>
            </a:r>
            <a:r>
              <a:rPr lang="en-US" dirty="0"/>
              <a:t/>
            </a:r>
            <a:br>
              <a:rPr lang="en-US" dirty="0"/>
            </a:br>
            <a:r>
              <a:rPr lang="en-US" dirty="0" smtClean="0"/>
              <a:t/>
            </a:r>
            <a:br>
              <a:rPr lang="en-US" dirty="0" smtClean="0"/>
            </a:br>
            <a:r>
              <a:rPr lang="en-US" dirty="0" smtClean="0"/>
              <a:t>They will support and encourage you through this journey.</a:t>
            </a:r>
            <a:br>
              <a:rPr lang="en-US" dirty="0" smtClean="0"/>
            </a:br>
            <a:r>
              <a:rPr lang="en-US" dirty="0" smtClean="0"/>
              <a:t/>
            </a:r>
            <a:br>
              <a:rPr lang="en-US" dirty="0" smtClean="0"/>
            </a:br>
            <a:r>
              <a:rPr lang="en-US" dirty="0" smtClean="0"/>
              <a:t>I want YOU to succeed!</a:t>
            </a:r>
            <a:br>
              <a:rPr lang="en-US" dirty="0" smtClean="0"/>
            </a:br>
            <a:r>
              <a:rPr lang="en-US" dirty="0" smtClean="0"/>
              <a:t/>
            </a:r>
            <a:br>
              <a:rPr lang="en-US" dirty="0" smtClean="0"/>
            </a:br>
            <a:r>
              <a:rPr lang="en-US" dirty="0" smtClean="0">
                <a:solidFill>
                  <a:srgbClr val="800000"/>
                </a:solidFill>
              </a:rPr>
              <a:t>Then…</a:t>
            </a:r>
            <a:endParaRPr lang="en-US" dirty="0">
              <a:solidFill>
                <a:srgbClr val="800000"/>
              </a:solidFill>
            </a:endParaRPr>
          </a:p>
        </p:txBody>
      </p:sp>
    </p:spTree>
    <p:extLst>
      <p:ext uri="{BB962C8B-B14F-4D97-AF65-F5344CB8AC3E}">
        <p14:creationId xmlns:p14="http://schemas.microsoft.com/office/powerpoint/2010/main" val="2039419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965"/>
            <a:ext cx="8274050" cy="772901"/>
          </a:xfrm>
        </p:spPr>
        <p:txBody>
          <a:bodyPr/>
          <a:lstStyle/>
          <a:p>
            <a:r>
              <a:rPr lang="en-US" dirty="0" smtClean="0">
                <a:solidFill>
                  <a:srgbClr val="800000"/>
                </a:solidFill>
              </a:rPr>
              <a:t>Contact me for your gifts</a:t>
            </a:r>
            <a:endParaRPr lang="en-US" dirty="0">
              <a:solidFill>
                <a:srgbClr val="800000"/>
              </a:solidFill>
            </a:endParaRPr>
          </a:p>
        </p:txBody>
      </p:sp>
      <p:sp>
        <p:nvSpPr>
          <p:cNvPr id="3" name="Content Placeholder 2"/>
          <p:cNvSpPr>
            <a:spLocks noGrp="1"/>
          </p:cNvSpPr>
          <p:nvPr>
            <p:ph idx="1"/>
          </p:nvPr>
        </p:nvSpPr>
        <p:spPr>
          <a:xfrm>
            <a:off x="457200" y="1752600"/>
            <a:ext cx="7620000" cy="5020733"/>
          </a:xfrm>
        </p:spPr>
        <p:txBody>
          <a:bodyPr>
            <a:normAutofit fontScale="77500" lnSpcReduction="20000"/>
          </a:bodyPr>
          <a:lstStyle/>
          <a:p>
            <a:r>
              <a:rPr lang="en-US" dirty="0" smtClean="0"/>
              <a:t>If you have any issues grabbing your </a:t>
            </a:r>
            <a:r>
              <a:rPr lang="en-US" dirty="0" err="1" smtClean="0"/>
              <a:t>Kyani</a:t>
            </a:r>
            <a:r>
              <a:rPr lang="en-US" dirty="0" smtClean="0"/>
              <a:t> pack, you’ll </a:t>
            </a:r>
            <a:r>
              <a:rPr lang="en-US" dirty="0"/>
              <a:t>find an easy instruction video to guide you through the check out process here - </a:t>
            </a:r>
            <a:r>
              <a:rPr lang="en-US" dirty="0">
                <a:hlinkClick r:id="rId2"/>
              </a:rPr>
              <a:t>www.youtube.com/watch?v=ywhlAk8IQ_Q</a:t>
            </a:r>
            <a:endParaRPr lang="en-US" dirty="0"/>
          </a:p>
          <a:p>
            <a:r>
              <a:rPr lang="en-US" dirty="0" smtClean="0"/>
              <a:t/>
            </a:r>
            <a:br>
              <a:rPr lang="en-US" dirty="0" smtClean="0"/>
            </a:br>
            <a:r>
              <a:rPr lang="en-US" dirty="0" smtClean="0">
                <a:solidFill>
                  <a:srgbClr val="800000"/>
                </a:solidFill>
              </a:rPr>
              <a:t>Once you have received your </a:t>
            </a:r>
            <a:r>
              <a:rPr lang="en-US" dirty="0" err="1" smtClean="0">
                <a:solidFill>
                  <a:srgbClr val="800000"/>
                </a:solidFill>
              </a:rPr>
              <a:t>Kyani</a:t>
            </a:r>
            <a:r>
              <a:rPr lang="en-US" dirty="0" smtClean="0">
                <a:solidFill>
                  <a:srgbClr val="800000"/>
                </a:solidFill>
              </a:rPr>
              <a:t> order</a:t>
            </a:r>
            <a:r>
              <a:rPr lang="en-US" dirty="0" smtClean="0"/>
              <a:t>,</a:t>
            </a:r>
            <a:r>
              <a:rPr lang="en-US" dirty="0"/>
              <a:t> </a:t>
            </a:r>
            <a:r>
              <a:rPr lang="en-US" dirty="0" smtClean="0"/>
              <a:t>simply email me at </a:t>
            </a:r>
            <a:r>
              <a:rPr lang="en-US" dirty="0" smtClean="0">
                <a:hlinkClick r:id="rId3"/>
              </a:rPr>
              <a:t>info@ConquerYourPCOSNaturally.com</a:t>
            </a:r>
            <a:r>
              <a:rPr lang="en-US" dirty="0"/>
              <a:t/>
            </a:r>
            <a:br>
              <a:rPr lang="en-US" dirty="0"/>
            </a:br>
            <a:r>
              <a:rPr lang="en-US" dirty="0" smtClean="0"/>
              <a:t/>
            </a:r>
            <a:br>
              <a:rPr lang="en-US" dirty="0" smtClean="0"/>
            </a:br>
            <a:r>
              <a:rPr lang="en-US" dirty="0" smtClean="0"/>
              <a:t>Let me know that you took advantage of this invaluable </a:t>
            </a:r>
            <a:r>
              <a:rPr lang="en-US" i="1" dirty="0" smtClean="0"/>
              <a:t>PCOS fertility webinar offer</a:t>
            </a:r>
            <a:r>
              <a:rPr lang="en-US" dirty="0" smtClean="0"/>
              <a:t>, plus your full name, phone number and preferred email address, and I’ll </a:t>
            </a:r>
            <a:r>
              <a:rPr lang="en-US" dirty="0" err="1" smtClean="0"/>
              <a:t>organise</a:t>
            </a:r>
            <a:r>
              <a:rPr lang="en-US" dirty="0" smtClean="0"/>
              <a:t> your free membership and Facebook forum access. ASAP.</a:t>
            </a:r>
            <a:br>
              <a:rPr lang="en-US" dirty="0" smtClean="0"/>
            </a:br>
            <a:r>
              <a:rPr lang="en-US" dirty="0" smtClean="0"/>
              <a:t/>
            </a:r>
            <a:br>
              <a:rPr lang="en-US" dirty="0" smtClean="0"/>
            </a:br>
            <a:r>
              <a:rPr lang="en-US" dirty="0" smtClean="0"/>
              <a:t>I look forward to helping you to powerfully transform </a:t>
            </a:r>
            <a:br>
              <a:rPr lang="en-US" dirty="0" smtClean="0"/>
            </a:br>
            <a:r>
              <a:rPr lang="en-US" dirty="0" smtClean="0"/>
              <a:t>your life.</a:t>
            </a:r>
            <a:br>
              <a:rPr lang="en-US" dirty="0" smtClean="0"/>
            </a:br>
            <a:r>
              <a:rPr lang="en-US" dirty="0" smtClean="0"/>
              <a:t/>
            </a:r>
            <a:br>
              <a:rPr lang="en-US" dirty="0" smtClean="0"/>
            </a:br>
            <a:r>
              <a:rPr lang="en-US" dirty="0" smtClean="0"/>
              <a:t>With love,</a:t>
            </a:r>
            <a:br>
              <a:rPr lang="en-US" dirty="0" smtClean="0"/>
            </a:br>
            <a:r>
              <a:rPr lang="en-US" dirty="0" smtClean="0"/>
              <a:t/>
            </a:r>
            <a:br>
              <a:rPr lang="en-US" dirty="0" smtClean="0"/>
            </a:br>
            <a:r>
              <a:rPr lang="en-US" dirty="0" smtClean="0"/>
              <a:t/>
            </a:r>
            <a:br>
              <a:rPr lang="en-US" dirty="0" smtClean="0"/>
            </a:br>
            <a:r>
              <a:rPr lang="en-US" dirty="0" smtClean="0"/>
              <a:t>Dr. Rebecca Harwin</a:t>
            </a:r>
            <a:br>
              <a:rPr lang="en-US" dirty="0" smtClean="0"/>
            </a:br>
            <a:r>
              <a:rPr lang="en-US" dirty="0" smtClean="0"/>
              <a:t>PCOS Expert, Chiropractor, Nutritionist</a:t>
            </a:r>
            <a:br>
              <a:rPr lang="en-US" dirty="0" smtClean="0"/>
            </a:br>
            <a:r>
              <a:rPr lang="en-US" dirty="0" err="1" smtClean="0"/>
              <a:t>www.ConquerYourPCOSNaturally.com</a:t>
            </a:r>
            <a:r>
              <a:rPr lang="en-US" dirty="0" smtClean="0"/>
              <a:t/>
            </a:r>
            <a:br>
              <a:rPr lang="en-US" dirty="0" smtClean="0"/>
            </a:br>
            <a:r>
              <a:rPr lang="en-US" dirty="0" smtClean="0"/>
              <a:t/>
            </a:r>
            <a:br>
              <a:rPr lang="en-US" dirty="0" smtClean="0"/>
            </a:br>
            <a:r>
              <a:rPr lang="en-US" dirty="0" smtClean="0"/>
              <a:t/>
            </a:r>
            <a:br>
              <a:rPr lang="en-US" dirty="0" smtClean="0"/>
            </a:br>
            <a:r>
              <a:rPr lang="en-US" dirty="0" smtClean="0"/>
              <a:t>P.S. Helpful resources are listed next x</a:t>
            </a:r>
            <a:endParaRPr lang="en-US" dirty="0"/>
          </a:p>
        </p:txBody>
      </p:sp>
      <p:pic>
        <p:nvPicPr>
          <p:cNvPr id="4" name="Picture 3" descr="Slim cropped picture of me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283" y="4143652"/>
            <a:ext cx="2156884" cy="2336021"/>
          </a:xfrm>
          <a:prstGeom prst="rect">
            <a:avLst/>
          </a:prstGeom>
        </p:spPr>
      </p:pic>
    </p:spTree>
    <p:extLst>
      <p:ext uri="{BB962C8B-B14F-4D97-AF65-F5344CB8AC3E}">
        <p14:creationId xmlns:p14="http://schemas.microsoft.com/office/powerpoint/2010/main" val="286355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964"/>
            <a:ext cx="5791200" cy="688235"/>
          </a:xfrm>
        </p:spPr>
        <p:txBody>
          <a:bodyPr/>
          <a:lstStyle/>
          <a:p>
            <a:r>
              <a:rPr lang="en-US" dirty="0" smtClean="0">
                <a:solidFill>
                  <a:srgbClr val="800000"/>
                </a:solidFill>
              </a:rPr>
              <a:t>Helpful Resources</a:t>
            </a:r>
            <a:endParaRPr lang="en-US" dirty="0">
              <a:solidFill>
                <a:srgbClr val="800000"/>
              </a:solidFill>
            </a:endParaRPr>
          </a:p>
        </p:txBody>
      </p:sp>
      <p:sp>
        <p:nvSpPr>
          <p:cNvPr id="3" name="Content Placeholder 2"/>
          <p:cNvSpPr>
            <a:spLocks noGrp="1"/>
          </p:cNvSpPr>
          <p:nvPr>
            <p:ph idx="1"/>
          </p:nvPr>
        </p:nvSpPr>
        <p:spPr>
          <a:xfrm>
            <a:off x="457199" y="1551516"/>
            <a:ext cx="8136467" cy="4883150"/>
          </a:xfrm>
        </p:spPr>
        <p:txBody>
          <a:bodyPr>
            <a:noAutofit/>
          </a:bodyPr>
          <a:lstStyle/>
          <a:p>
            <a:r>
              <a:rPr lang="en-US" sz="1500" dirty="0" smtClean="0"/>
              <a:t>I understand that </a:t>
            </a:r>
            <a:r>
              <a:rPr lang="en-US" sz="1500" dirty="0" smtClean="0">
                <a:solidFill>
                  <a:srgbClr val="800000"/>
                </a:solidFill>
              </a:rPr>
              <a:t>infertility can be an expensive challenge, and lack of finances </a:t>
            </a:r>
            <a:r>
              <a:rPr lang="en-US" sz="1500" dirty="0" smtClean="0"/>
              <a:t>can stop some women being able to choose </a:t>
            </a:r>
            <a:r>
              <a:rPr lang="en-US" sz="1500" dirty="0" smtClean="0"/>
              <a:t>a fertility supporting lifestyle, and any </a:t>
            </a:r>
            <a:r>
              <a:rPr lang="en-US" sz="1500" dirty="0" smtClean="0"/>
              <a:t>expensive assisted reproductive techniques they may wish to.</a:t>
            </a:r>
            <a:br>
              <a:rPr lang="en-US" sz="1500" dirty="0" smtClean="0"/>
            </a:br>
            <a:r>
              <a:rPr lang="en-US" sz="1500" dirty="0" smtClean="0"/>
              <a:t/>
            </a:r>
            <a:br>
              <a:rPr lang="en-US" sz="1500" dirty="0" smtClean="0"/>
            </a:br>
            <a:r>
              <a:rPr lang="en-US" sz="1500" dirty="0" smtClean="0"/>
              <a:t>The research also shows that many women return to work </a:t>
            </a:r>
            <a:r>
              <a:rPr lang="en-US" sz="1500" dirty="0" smtClean="0"/>
              <a:t>once they have children, even though they would rather be at home with their</a:t>
            </a:r>
            <a:r>
              <a:rPr lang="en-US" sz="1500" dirty="0"/>
              <a:t> </a:t>
            </a:r>
            <a:r>
              <a:rPr lang="en-US" sz="1500" dirty="0" smtClean="0"/>
              <a:t>babies.</a:t>
            </a:r>
            <a:br>
              <a:rPr lang="en-US" sz="1500" dirty="0" smtClean="0"/>
            </a:br>
            <a:r>
              <a:rPr lang="en-US" sz="1500" dirty="0" smtClean="0"/>
              <a:t/>
            </a:r>
            <a:br>
              <a:rPr lang="en-US" sz="1500" dirty="0" smtClean="0"/>
            </a:br>
            <a:r>
              <a:rPr lang="en-US" sz="1500" dirty="0" smtClean="0"/>
              <a:t>My mission is </a:t>
            </a:r>
            <a:r>
              <a:rPr lang="en-US" sz="1500" dirty="0" smtClean="0">
                <a:solidFill>
                  <a:srgbClr val="800000"/>
                </a:solidFill>
              </a:rPr>
              <a:t>to empower women with PCOS</a:t>
            </a:r>
            <a:r>
              <a:rPr lang="en-US" sz="1500" dirty="0" smtClean="0"/>
              <a:t>, in every aspect of the health; be it physical, emotional, mental, spiritual</a:t>
            </a:r>
            <a:r>
              <a:rPr lang="en-US" sz="1500" dirty="0"/>
              <a:t> </a:t>
            </a:r>
            <a:r>
              <a:rPr lang="en-US" sz="1500" dirty="0" smtClean="0"/>
              <a:t>or financial. </a:t>
            </a:r>
            <a:r>
              <a:rPr lang="en-US" sz="1500" dirty="0" smtClean="0"/>
              <a:t>If </a:t>
            </a:r>
            <a:r>
              <a:rPr lang="en-US" sz="1500" dirty="0" smtClean="0"/>
              <a:t>you’re interested in finding out more about Kyani and how </a:t>
            </a:r>
            <a:r>
              <a:rPr lang="en-US" sz="1500" dirty="0" smtClean="0"/>
              <a:t>it can not only boost your and your loved ones health, but </a:t>
            </a:r>
            <a:r>
              <a:rPr lang="en-US" sz="1500" dirty="0" smtClean="0"/>
              <a:t>provide </a:t>
            </a:r>
            <a:r>
              <a:rPr lang="en-US" sz="1500" dirty="0" smtClean="0"/>
              <a:t>you </a:t>
            </a:r>
            <a:r>
              <a:rPr lang="en-AU" sz="1500" dirty="0" smtClean="0"/>
              <a:t>with the financial opportunities and security that matters,</a:t>
            </a:r>
            <a:r>
              <a:rPr lang="en-US" sz="1500" dirty="0"/>
              <a:t> </a:t>
            </a:r>
            <a:r>
              <a:rPr lang="en-US" sz="1500" dirty="0" smtClean="0"/>
              <a:t>this free app is must see viewing for you:</a:t>
            </a:r>
            <a:br>
              <a:rPr lang="en-US" sz="1500" dirty="0" smtClean="0"/>
            </a:br>
            <a:r>
              <a:rPr lang="en-US" sz="1500" dirty="0" smtClean="0"/>
              <a:t/>
            </a:r>
            <a:br>
              <a:rPr lang="en-US" sz="1500" dirty="0" smtClean="0"/>
            </a:br>
            <a:r>
              <a:rPr lang="en-US" sz="1500" dirty="0" smtClean="0">
                <a:solidFill>
                  <a:srgbClr val="800000"/>
                </a:solidFill>
              </a:rPr>
              <a:t>iPhone </a:t>
            </a:r>
            <a:r>
              <a:rPr lang="en-US" sz="1500" dirty="0" smtClean="0">
                <a:solidFill>
                  <a:srgbClr val="800000"/>
                </a:solidFill>
              </a:rPr>
              <a:t>Lovers </a:t>
            </a:r>
            <a:r>
              <a:rPr lang="en-US" sz="1500" dirty="0" smtClean="0"/>
              <a:t>– https://itunes.apple.com/us/app/team-fusion/id984656311?Is=1&amp;mt=8</a:t>
            </a:r>
            <a:br>
              <a:rPr lang="en-US" sz="1500" dirty="0" smtClean="0"/>
            </a:br>
            <a:r>
              <a:rPr lang="en-US" sz="1500" dirty="0" smtClean="0"/>
              <a:t/>
            </a:r>
            <a:br>
              <a:rPr lang="en-US" sz="1500" dirty="0" smtClean="0"/>
            </a:br>
            <a:r>
              <a:rPr lang="en-US" sz="1500" dirty="0" smtClean="0">
                <a:solidFill>
                  <a:srgbClr val="800000"/>
                </a:solidFill>
              </a:rPr>
              <a:t>Android advocates </a:t>
            </a:r>
            <a:r>
              <a:rPr lang="en-US" sz="1500" dirty="0" smtClean="0"/>
              <a:t>– </a:t>
            </a:r>
            <a:r>
              <a:rPr lang="en-US" sz="1500" dirty="0"/>
              <a:t>h</a:t>
            </a:r>
            <a:r>
              <a:rPr lang="en-US" sz="1500" dirty="0" smtClean="0"/>
              <a:t>ttps://play.google.com/store/apps/details?id=com.app.p1977AC&amp;hl=en</a:t>
            </a:r>
            <a:br>
              <a:rPr lang="en-US" sz="1500" dirty="0" smtClean="0"/>
            </a:br>
            <a:r>
              <a:rPr lang="en-US" sz="1500" dirty="0" smtClean="0"/>
              <a:t/>
            </a:r>
            <a:br>
              <a:rPr lang="en-US" sz="1500" dirty="0" smtClean="0"/>
            </a:br>
            <a:r>
              <a:rPr lang="en-US" sz="1500" dirty="0" smtClean="0"/>
              <a:t>You </a:t>
            </a:r>
            <a:r>
              <a:rPr lang="en-US" sz="1500" dirty="0" smtClean="0"/>
              <a:t>can contact me </a:t>
            </a:r>
            <a:r>
              <a:rPr lang="en-US" sz="1500" dirty="0" smtClean="0"/>
              <a:t>about </a:t>
            </a:r>
            <a:r>
              <a:rPr lang="en-US" sz="1500" dirty="0" err="1"/>
              <a:t>Kyani</a:t>
            </a:r>
            <a:r>
              <a:rPr lang="en-US" sz="1500" dirty="0"/>
              <a:t> </a:t>
            </a:r>
            <a:r>
              <a:rPr lang="en-US" sz="1500" dirty="0" smtClean="0"/>
              <a:t>on 0421 986 547 </a:t>
            </a:r>
            <a:r>
              <a:rPr lang="en-US" sz="1500" dirty="0" smtClean="0"/>
              <a:t>(in Australia) or </a:t>
            </a:r>
            <a:r>
              <a:rPr lang="en-US" sz="1500" dirty="0" err="1" smtClean="0"/>
              <a:t>info</a:t>
            </a:r>
            <a:r>
              <a:rPr lang="en-US" sz="1500" dirty="0" err="1" smtClean="0"/>
              <a:t>@</a:t>
            </a:r>
            <a:r>
              <a:rPr lang="en-US" sz="1500" dirty="0" err="1" smtClean="0"/>
              <a:t>ConquerYourPCOSNaturally.com</a:t>
            </a:r>
            <a:endParaRPr lang="en-US" sz="1500" dirty="0"/>
          </a:p>
        </p:txBody>
      </p:sp>
    </p:spTree>
    <p:extLst>
      <p:ext uri="{BB962C8B-B14F-4D97-AF65-F5344CB8AC3E}">
        <p14:creationId xmlns:p14="http://schemas.microsoft.com/office/powerpoint/2010/main" val="2038604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620001" cy="1371600"/>
          </a:xfrm>
        </p:spPr>
        <p:txBody>
          <a:bodyPr>
            <a:normAutofit/>
          </a:bodyPr>
          <a:lstStyle/>
          <a:p>
            <a:r>
              <a:rPr lang="en-US" dirty="0" smtClean="0">
                <a:solidFill>
                  <a:srgbClr val="800000"/>
                </a:solidFill>
              </a:rPr>
              <a:t>Helpful Resources</a:t>
            </a:r>
            <a:endParaRPr lang="en-US" dirty="0">
              <a:solidFill>
                <a:srgbClr val="8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Free PCOS fertility special report:</a:t>
            </a:r>
            <a:br>
              <a:rPr lang="en-US" dirty="0" smtClean="0"/>
            </a:br>
            <a:r>
              <a:rPr lang="en-US" dirty="0" smtClean="0">
                <a:hlinkClick r:id="rId2"/>
              </a:rPr>
              <a:t>www.FromPCOSToPregnancy.com</a:t>
            </a:r>
            <a:br>
              <a:rPr lang="en-US" dirty="0" smtClean="0">
                <a:hlinkClick r:id="rId2"/>
              </a:rPr>
            </a:br>
            <a:r>
              <a:rPr lang="en-US" dirty="0" smtClean="0"/>
              <a:t/>
            </a:r>
            <a:br>
              <a:rPr lang="en-US" dirty="0" smtClean="0"/>
            </a:br>
            <a:r>
              <a:rPr lang="en-US" dirty="0" smtClean="0"/>
              <a:t>PCOS Fertility Program:</a:t>
            </a:r>
            <a:br>
              <a:rPr lang="en-US" dirty="0" smtClean="0"/>
            </a:br>
            <a:r>
              <a:rPr lang="en-US" dirty="0" smtClean="0">
                <a:hlinkClick r:id="rId3"/>
              </a:rPr>
              <a:t>www.PCOSToPregnancyPlan.com</a:t>
            </a:r>
            <a:r>
              <a:rPr lang="en-US" dirty="0" smtClean="0"/>
              <a:t/>
            </a:r>
            <a:br>
              <a:rPr lang="en-US" dirty="0" smtClean="0"/>
            </a:br>
            <a:r>
              <a:rPr lang="en-US" dirty="0" smtClean="0"/>
              <a:t/>
            </a:r>
            <a:br>
              <a:rPr lang="en-US" dirty="0" smtClean="0"/>
            </a:br>
            <a:r>
              <a:rPr lang="en-US" dirty="0" smtClean="0"/>
              <a:t>Blog articles:</a:t>
            </a:r>
            <a:br>
              <a:rPr lang="en-US" dirty="0" smtClean="0"/>
            </a:br>
            <a:r>
              <a:rPr lang="en-US" dirty="0" smtClean="0">
                <a:hlinkClick r:id="rId4"/>
              </a:rPr>
              <a:t>www.ConquerYourPCOSNaturally.com/blog/</a:t>
            </a:r>
            <a:r>
              <a:rPr lang="en-US" dirty="0" smtClean="0"/>
              <a:t/>
            </a:r>
            <a:br>
              <a:rPr lang="en-US" dirty="0" smtClean="0"/>
            </a:br>
            <a:r>
              <a:rPr lang="en-US" dirty="0" smtClean="0"/>
              <a:t/>
            </a:r>
            <a:br>
              <a:rPr lang="en-US" dirty="0" smtClean="0"/>
            </a:br>
            <a:r>
              <a:rPr lang="en-US" dirty="0" smtClean="0"/>
              <a:t>Supplement range:</a:t>
            </a:r>
            <a:br>
              <a:rPr lang="en-US" dirty="0" smtClean="0"/>
            </a:br>
            <a:r>
              <a:rPr lang="en-US" dirty="0" smtClean="0">
                <a:hlinkClick r:id="rId5"/>
              </a:rPr>
              <a:t>http://reimagine.kyaniviral.com.home_triangle.php</a:t>
            </a:r>
            <a:r>
              <a:rPr lang="en-US" dirty="0" smtClean="0"/>
              <a:t/>
            </a:r>
            <a:br>
              <a:rPr lang="en-US" dirty="0" smtClean="0"/>
            </a:br>
            <a:r>
              <a:rPr lang="en-US" dirty="0" smtClean="0"/>
              <a:t/>
            </a:r>
            <a:br>
              <a:rPr lang="en-US" dirty="0" smtClean="0"/>
            </a:br>
            <a:r>
              <a:rPr lang="en-US" dirty="0" smtClean="0"/>
              <a:t>Daily info and advice:</a:t>
            </a:r>
            <a:br>
              <a:rPr lang="en-US" dirty="0" smtClean="0"/>
            </a:br>
            <a:r>
              <a:rPr lang="en-US" dirty="0" smtClean="0">
                <a:hlinkClick r:id="rId6"/>
              </a:rPr>
              <a:t>www.Facebook.com/ConquerYourPCOS</a:t>
            </a:r>
            <a:endParaRPr lang="en-US" dirty="0" smtClean="0"/>
          </a:p>
          <a:p>
            <a:r>
              <a:rPr lang="en-US" dirty="0"/>
              <a:t/>
            </a:r>
            <a:br>
              <a:rPr lang="en-US" dirty="0"/>
            </a:br>
            <a:r>
              <a:rPr lang="en-US" dirty="0" smtClean="0"/>
              <a:t>YouTube:</a:t>
            </a:r>
            <a:br>
              <a:rPr lang="en-US" dirty="0" smtClean="0"/>
            </a:br>
            <a:r>
              <a:rPr lang="en-US" dirty="0" smtClean="0">
                <a:hlinkClick r:id="rId7"/>
              </a:rPr>
              <a:t>www.YouTube.com/ConquerYourPCOS</a:t>
            </a:r>
            <a:endParaRPr lang="en-US" dirty="0"/>
          </a:p>
        </p:txBody>
      </p:sp>
    </p:spTree>
    <p:extLst>
      <p:ext uri="{BB962C8B-B14F-4D97-AF65-F5344CB8AC3E}">
        <p14:creationId xmlns:p14="http://schemas.microsoft.com/office/powerpoint/2010/main" val="268745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Success stories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Rhiannon and baby </a:t>
            </a:r>
            <a:r>
              <a:rPr lang="en-US" dirty="0" err="1" smtClean="0"/>
              <a:t>Joshy</a:t>
            </a:r>
            <a:r>
              <a:rPr lang="en-US" dirty="0" smtClean="0"/>
              <a:t/>
            </a:r>
            <a:br>
              <a:rPr lang="en-US" dirty="0" smtClean="0"/>
            </a:br>
            <a:r>
              <a:rPr lang="en-US" dirty="0" smtClean="0"/>
              <a:t/>
            </a:r>
            <a:br>
              <a:rPr lang="en-US" dirty="0" smtClean="0"/>
            </a:br>
            <a:r>
              <a:rPr lang="en-US" dirty="0" smtClean="0"/>
              <a:t>“I am happy to say the pregnancy </a:t>
            </a:r>
            <a:br>
              <a:rPr lang="en-US" dirty="0" smtClean="0"/>
            </a:br>
            <a:r>
              <a:rPr lang="en-US" dirty="0" smtClean="0"/>
              <a:t>went well and little baby Joshua </a:t>
            </a:r>
            <a:br>
              <a:rPr lang="en-US" dirty="0" smtClean="0"/>
            </a:br>
            <a:r>
              <a:rPr lang="en-US" dirty="0" smtClean="0"/>
              <a:t>James Graham was born on the </a:t>
            </a:r>
            <a:br>
              <a:rPr lang="en-US" dirty="0" smtClean="0"/>
            </a:br>
            <a:r>
              <a:rPr lang="en-US" dirty="0" smtClean="0"/>
              <a:t>30</a:t>
            </a:r>
            <a:r>
              <a:rPr lang="en-US" baseline="30000" dirty="0" smtClean="0"/>
              <a:t>th</a:t>
            </a:r>
            <a:r>
              <a:rPr lang="en-US" dirty="0" smtClean="0"/>
              <a:t> September at 8:12pm 8 pounds </a:t>
            </a:r>
            <a:br>
              <a:rPr lang="en-US" dirty="0" smtClean="0"/>
            </a:br>
            <a:r>
              <a:rPr lang="en-US" dirty="0" smtClean="0"/>
              <a:t>and 56cm long.</a:t>
            </a:r>
            <a:br>
              <a:rPr lang="en-US" dirty="0" smtClean="0"/>
            </a:br>
            <a:r>
              <a:rPr lang="en-US" dirty="0" smtClean="0"/>
              <a:t/>
            </a:r>
            <a:br>
              <a:rPr lang="en-US" dirty="0" smtClean="0"/>
            </a:br>
            <a:r>
              <a:rPr lang="en-US" dirty="0" smtClean="0"/>
              <a:t>After years of struggling with the </a:t>
            </a:r>
            <a:br>
              <a:rPr lang="en-US" dirty="0" smtClean="0"/>
            </a:br>
            <a:r>
              <a:rPr lang="en-US" dirty="0" smtClean="0"/>
              <a:t>symptoms of PCOS and a complete </a:t>
            </a:r>
            <a:br>
              <a:rPr lang="en-US" dirty="0" smtClean="0"/>
            </a:br>
            <a:r>
              <a:rPr lang="en-US" dirty="0" smtClean="0"/>
              <a:t>lack of interest from your average doctor we are so   excited that </a:t>
            </a:r>
            <a:r>
              <a:rPr lang="en-US" dirty="0" err="1" smtClean="0"/>
              <a:t>Joshy</a:t>
            </a:r>
            <a:r>
              <a:rPr lang="en-US" dirty="0" smtClean="0"/>
              <a:t> has arrived safe and healthy.”</a:t>
            </a:r>
            <a:endParaRPr lang="en-US" dirty="0"/>
          </a:p>
        </p:txBody>
      </p:sp>
      <p:pic>
        <p:nvPicPr>
          <p:cNvPr id="4" name="Picture 3" descr="Baby josh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237" y="1752600"/>
            <a:ext cx="3821671" cy="2866253"/>
          </a:xfrm>
          <a:prstGeom prst="rect">
            <a:avLst/>
          </a:prstGeom>
        </p:spPr>
      </p:pic>
    </p:spTree>
    <p:extLst>
      <p:ext uri="{BB962C8B-B14F-4D97-AF65-F5344CB8AC3E}">
        <p14:creationId xmlns:p14="http://schemas.microsoft.com/office/powerpoint/2010/main" val="241800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Success Stories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Cassie</a:t>
            </a:r>
            <a:endParaRPr lang="en-US" dirty="0"/>
          </a:p>
        </p:txBody>
      </p:sp>
    </p:spTree>
    <p:extLst>
      <p:ext uri="{BB962C8B-B14F-4D97-AF65-F5344CB8AC3E}">
        <p14:creationId xmlns:p14="http://schemas.microsoft.com/office/powerpoint/2010/main" val="258921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rPr>
              <a:t>Success stories</a:t>
            </a:r>
            <a:endParaRPr lang="en-US" dirty="0">
              <a:solidFill>
                <a:srgbClr val="800000"/>
              </a:solidFill>
            </a:endParaRPr>
          </a:p>
        </p:txBody>
      </p:sp>
      <p:sp>
        <p:nvSpPr>
          <p:cNvPr id="3" name="Content Placeholder 2"/>
          <p:cNvSpPr>
            <a:spLocks noGrp="1"/>
          </p:cNvSpPr>
          <p:nvPr>
            <p:ph idx="1"/>
          </p:nvPr>
        </p:nvSpPr>
        <p:spPr/>
        <p:txBody>
          <a:bodyPr/>
          <a:lstStyle/>
          <a:p>
            <a:r>
              <a:rPr lang="en-US" dirty="0" smtClean="0"/>
              <a:t>Tennille</a:t>
            </a:r>
            <a:endParaRPr lang="en-US" dirty="0"/>
          </a:p>
        </p:txBody>
      </p:sp>
    </p:spTree>
    <p:extLst>
      <p:ext uri="{BB962C8B-B14F-4D97-AF65-F5344CB8AC3E}">
        <p14:creationId xmlns:p14="http://schemas.microsoft.com/office/powerpoint/2010/main" val="411048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5328"/>
            <a:ext cx="7620000" cy="3332330"/>
          </a:xfrm>
        </p:spPr>
        <p:txBody>
          <a:bodyPr/>
          <a:lstStyle/>
          <a:p>
            <a:r>
              <a:rPr lang="en-US" sz="3200" dirty="0">
                <a:solidFill>
                  <a:srgbClr val="800000"/>
                </a:solidFill>
              </a:rPr>
              <a:t>Let’s briefly touch on what we’re going to talk about, the </a:t>
            </a:r>
            <a:r>
              <a:rPr lang="en-US" sz="3200" dirty="0" smtClean="0">
                <a:solidFill>
                  <a:srgbClr val="800000"/>
                </a:solidFill>
              </a:rPr>
              <a:t>PCOS diagnosis</a:t>
            </a:r>
            <a:r>
              <a:rPr lang="en-US" sz="3200" dirty="0">
                <a:solidFill>
                  <a:srgbClr val="800000"/>
                </a:solidFill>
              </a:rPr>
              <a:t>, and then we’ll dive into the more helpful information…</a:t>
            </a:r>
          </a:p>
          <a:p>
            <a:endParaRPr lang="en-US" dirty="0"/>
          </a:p>
        </p:txBody>
      </p:sp>
    </p:spTree>
    <p:extLst>
      <p:ext uri="{BB962C8B-B14F-4D97-AF65-F5344CB8AC3E}">
        <p14:creationId xmlns:p14="http://schemas.microsoft.com/office/powerpoint/2010/main" val="36671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15872" cy="1371600"/>
          </a:xfrm>
        </p:spPr>
        <p:txBody>
          <a:bodyPr/>
          <a:lstStyle/>
          <a:p>
            <a:r>
              <a:rPr lang="en-US" dirty="0" smtClean="0">
                <a:solidFill>
                  <a:srgbClr val="800000"/>
                </a:solidFill>
              </a:rPr>
              <a:t>What WE’Re going to chat about</a:t>
            </a:r>
            <a:endParaRPr lang="en-US" dirty="0">
              <a:solidFill>
                <a:srgbClr val="800000"/>
              </a:solidFill>
            </a:endParaRPr>
          </a:p>
        </p:txBody>
      </p:sp>
      <p:sp>
        <p:nvSpPr>
          <p:cNvPr id="3" name="Content Placeholder 2"/>
          <p:cNvSpPr>
            <a:spLocks noGrp="1"/>
          </p:cNvSpPr>
          <p:nvPr>
            <p:ph idx="1"/>
          </p:nvPr>
        </p:nvSpPr>
        <p:spPr/>
        <p:txBody>
          <a:bodyPr>
            <a:normAutofit fontScale="77500" lnSpcReduction="20000"/>
          </a:bodyPr>
          <a:lstStyle/>
          <a:p>
            <a:r>
              <a:rPr lang="en-US" sz="2300" dirty="0" smtClean="0"/>
              <a:t>What Is PCOS?</a:t>
            </a:r>
          </a:p>
          <a:p>
            <a:r>
              <a:rPr lang="en-US" sz="2300" dirty="0" smtClean="0">
                <a:solidFill>
                  <a:srgbClr val="800000"/>
                </a:solidFill>
              </a:rPr>
              <a:t>PCOS Tell Tale Signs</a:t>
            </a:r>
          </a:p>
          <a:p>
            <a:r>
              <a:rPr lang="en-US" sz="2300" dirty="0" smtClean="0"/>
              <a:t>PCOS And Infertility</a:t>
            </a:r>
          </a:p>
          <a:p>
            <a:r>
              <a:rPr lang="en-US" sz="2300" dirty="0" smtClean="0">
                <a:solidFill>
                  <a:srgbClr val="800000"/>
                </a:solidFill>
              </a:rPr>
              <a:t>How PCOS Affects Fertility</a:t>
            </a:r>
          </a:p>
          <a:p>
            <a:r>
              <a:rPr lang="en-US" sz="2300" dirty="0" smtClean="0"/>
              <a:t>Luteinising Hormone &amp; Follicle Stimulating Hormone</a:t>
            </a:r>
          </a:p>
          <a:p>
            <a:r>
              <a:rPr lang="en-US" sz="2300" dirty="0" smtClean="0">
                <a:solidFill>
                  <a:srgbClr val="800000"/>
                </a:solidFill>
              </a:rPr>
              <a:t>Insulin Resistance</a:t>
            </a:r>
          </a:p>
          <a:p>
            <a:r>
              <a:rPr lang="en-US" sz="2300" dirty="0" smtClean="0"/>
              <a:t>Hypothyroidism</a:t>
            </a:r>
          </a:p>
          <a:p>
            <a:r>
              <a:rPr lang="en-US" sz="2300" dirty="0" smtClean="0">
                <a:solidFill>
                  <a:srgbClr val="800000"/>
                </a:solidFill>
              </a:rPr>
              <a:t>Inflammation</a:t>
            </a:r>
          </a:p>
          <a:p>
            <a:r>
              <a:rPr lang="en-US" sz="2300" dirty="0" smtClean="0"/>
              <a:t>Stress And Sympathetic Dominance</a:t>
            </a:r>
          </a:p>
          <a:p>
            <a:r>
              <a:rPr lang="en-US" sz="2300" dirty="0" smtClean="0">
                <a:solidFill>
                  <a:srgbClr val="800000"/>
                </a:solidFill>
              </a:rPr>
              <a:t>HELPFUL Tips Along The Way</a:t>
            </a:r>
          </a:p>
          <a:p>
            <a:r>
              <a:rPr lang="en-US" sz="2300" dirty="0" smtClean="0"/>
              <a:t>Resources</a:t>
            </a:r>
          </a:p>
          <a:p>
            <a:r>
              <a:rPr lang="en-US" sz="2300" dirty="0" smtClean="0"/>
              <a:t> </a:t>
            </a:r>
          </a:p>
          <a:p>
            <a:endParaRPr lang="en-US" sz="2300" dirty="0" smtClean="0"/>
          </a:p>
          <a:p>
            <a:endParaRPr lang="en-US" dirty="0"/>
          </a:p>
        </p:txBody>
      </p:sp>
      <p:pic>
        <p:nvPicPr>
          <p:cNvPr id="4" name="Picture 3" descr="question 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505" y="1752600"/>
            <a:ext cx="3028664" cy="3683000"/>
          </a:xfrm>
          <a:prstGeom prst="rect">
            <a:avLst/>
          </a:prstGeom>
        </p:spPr>
      </p:pic>
    </p:spTree>
    <p:extLst>
      <p:ext uri="{BB962C8B-B14F-4D97-AF65-F5344CB8AC3E}">
        <p14:creationId xmlns:p14="http://schemas.microsoft.com/office/powerpoint/2010/main" val="181666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7368</TotalTime>
  <Words>1676</Words>
  <Application>Microsoft Macintosh PowerPoint</Application>
  <PresentationFormat>On-screen Show (4:3)</PresentationFormat>
  <Paragraphs>138</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Essential</vt:lpstr>
      <vt:lpstr>PCOS &amp; Fertility</vt:lpstr>
      <vt:lpstr>Think About What You Know About PCOS?   What Are Your Experiences?  What Do You Want From Life? Babies, Yes. But What About Your Securing Your Future Together?  What Are You Really Willing To Change To Get What You Want?  I have an incredible gift for you  towards the end of this presentation. It absolutely could be the fertility game changer for you. I know you’re gonna LOVE it and be gutted if you miss out on this, so stick around. I can’t wait to share  it with you!    Let’s get started…</vt:lpstr>
      <vt:lpstr>What Does PCOS Look Like?</vt:lpstr>
      <vt:lpstr>Not What You thought?</vt:lpstr>
      <vt:lpstr>Success stories</vt:lpstr>
      <vt:lpstr>Success Stories</vt:lpstr>
      <vt:lpstr>Success stories</vt:lpstr>
      <vt:lpstr>PowerPoint Presentation</vt:lpstr>
      <vt:lpstr>What WE’Re going to chat about</vt:lpstr>
      <vt:lpstr>What is polycystic ovary syndrome?</vt:lpstr>
      <vt:lpstr> There is a need to include challenges such as insulin resistance, hypothyroidism and inflammation – and I feel these should be incorporated in the diagnosis.  For your special interest in fertility, we’ll discuss these soon. </vt:lpstr>
      <vt:lpstr>Who am I anyway?</vt:lpstr>
      <vt:lpstr>                              Before                                                      After</vt:lpstr>
      <vt:lpstr>PCOS Tell Tale Signs</vt:lpstr>
      <vt:lpstr>PCOS Tell Tale Signs And Concerns</vt:lpstr>
      <vt:lpstr>PCOS and infertility</vt:lpstr>
      <vt:lpstr>How pcos can adversely affect fertility</vt:lpstr>
      <vt:lpstr>Luteinising hormone (LH) &amp; Follicle stimulating hormone (FSH)</vt:lpstr>
      <vt:lpstr>Helpful tips</vt:lpstr>
      <vt:lpstr>Insulin resistance (IR) and high testosterone</vt:lpstr>
      <vt:lpstr>How to assess insulin resistance, correctly</vt:lpstr>
      <vt:lpstr>Insulin resistance signs</vt:lpstr>
      <vt:lpstr>Simple TIPS To Improve insulin sensitivity</vt:lpstr>
      <vt:lpstr>Hypothyroidism</vt:lpstr>
      <vt:lpstr>How to correctly assess thyroid function</vt:lpstr>
      <vt:lpstr>Inflammation</vt:lpstr>
      <vt:lpstr>PowerPoint Presentation</vt:lpstr>
      <vt:lpstr>PowerPoint Presentation</vt:lpstr>
      <vt:lpstr>My experience of these amazing kyani products</vt:lpstr>
      <vt:lpstr>Stress &amp; Sympathic Dominance </vt:lpstr>
      <vt:lpstr>STRESs and the pcos infertility link</vt:lpstr>
      <vt:lpstr>Sympathic dominance</vt:lpstr>
      <vt:lpstr>Stress tips</vt:lpstr>
      <vt:lpstr>Chiropractic care</vt:lpstr>
      <vt:lpstr>BreastFeeding In pcos</vt:lpstr>
      <vt:lpstr>So When you do Have your miracle baby, you may need some more support From your health team. And That’s ok!</vt:lpstr>
      <vt:lpstr>I gently and firmly encourage you to Take Action, Right now</vt:lpstr>
      <vt:lpstr>I’m going to do something for you that I’ve never done before…</vt:lpstr>
      <vt:lpstr>I’m going to do something for you that I’ve never done before…</vt:lpstr>
      <vt:lpstr>I’m going to do something for you that I’ve never done before…</vt:lpstr>
      <vt:lpstr>I’m going to do something for you that I’ve never done before…</vt:lpstr>
      <vt:lpstr>It’s Time to change your life, right now</vt:lpstr>
      <vt:lpstr>Plus Your OWN facebook community too</vt:lpstr>
      <vt:lpstr>Contact me for your gifts</vt:lpstr>
      <vt:lpstr>Helpful Resources</vt:lpstr>
      <vt:lpstr>Helpful Resources</vt:lpstr>
    </vt:vector>
  </TitlesOfParts>
  <Company>Conquer Your PCOS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PCOS &amp; Fertility</dc:title>
  <dc:creator>Rebecca Harwin</dc:creator>
  <cp:lastModifiedBy>Rebecca Harwin</cp:lastModifiedBy>
  <cp:revision>57</cp:revision>
  <dcterms:created xsi:type="dcterms:W3CDTF">2015-09-17T06:56:51Z</dcterms:created>
  <dcterms:modified xsi:type="dcterms:W3CDTF">2015-09-27T05:39:36Z</dcterms:modified>
</cp:coreProperties>
</file>